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72" r:id="rId3"/>
  </p:sldMasterIdLst>
  <p:notesMasterIdLst>
    <p:notesMasterId r:id="rId18"/>
  </p:notesMasterIdLst>
  <p:handoutMasterIdLst>
    <p:handoutMasterId r:id="rId19"/>
  </p:handoutMasterIdLst>
  <p:sldIdLst>
    <p:sldId id="257" r:id="rId4"/>
    <p:sldId id="270" r:id="rId5"/>
    <p:sldId id="281" r:id="rId6"/>
    <p:sldId id="269" r:id="rId7"/>
    <p:sldId id="282" r:id="rId8"/>
    <p:sldId id="259" r:id="rId9"/>
    <p:sldId id="260" r:id="rId10"/>
    <p:sldId id="262" r:id="rId11"/>
    <p:sldId id="264" r:id="rId12"/>
    <p:sldId id="266" r:id="rId13"/>
    <p:sldId id="267" r:id="rId14"/>
    <p:sldId id="283" r:id="rId15"/>
    <p:sldId id="284" r:id="rId16"/>
    <p:sldId id="286" r:id="rId17"/>
  </p:sldIdLst>
  <p:sldSz cx="9144000" cy="6858000" type="screen4x3"/>
  <p:notesSz cx="6908800" cy="94107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 preferSingleView="1">
    <p:restoredLeft sz="20016" autoAdjust="0"/>
    <p:restoredTop sz="94660"/>
  </p:normalViewPr>
  <p:slideViewPr>
    <p:cSldViewPr>
      <p:cViewPr varScale="1">
        <p:scale>
          <a:sx n="117" d="100"/>
          <a:sy n="117" d="100"/>
        </p:scale>
        <p:origin x="-2352" y="-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98B096-E686-4897-B572-624052DAA4DD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7B5D364-9165-4251-923F-C8D5FEA85CDC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Raising Standards and Protecting the Public</a:t>
          </a:r>
          <a:endParaRPr lang="en-GB" dirty="0"/>
        </a:p>
      </dgm:t>
    </dgm:pt>
    <dgm:pt modelId="{EBD6B4B3-B61A-4A95-99AE-7424D1E18778}" type="parTrans" cxnId="{6DF61996-217E-4999-9409-C05624492EA6}">
      <dgm:prSet/>
      <dgm:spPr/>
      <dgm:t>
        <a:bodyPr/>
        <a:lstStyle/>
        <a:p>
          <a:endParaRPr lang="en-GB"/>
        </a:p>
      </dgm:t>
    </dgm:pt>
    <dgm:pt modelId="{8880F63E-1266-4F54-A1E1-DEE734712B81}" type="sibTrans" cxnId="{6DF61996-217E-4999-9409-C05624492EA6}">
      <dgm:prSet/>
      <dgm:spPr/>
      <dgm:t>
        <a:bodyPr/>
        <a:lstStyle/>
        <a:p>
          <a:endParaRPr lang="en-GB"/>
        </a:p>
      </dgm:t>
    </dgm:pt>
    <dgm:pt modelId="{90F9DD75-958A-4805-8A66-9B80AA4A421B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Licence holders</a:t>
          </a:r>
          <a:endParaRPr lang="en-GB" dirty="0"/>
        </a:p>
      </dgm:t>
    </dgm:pt>
    <dgm:pt modelId="{B3927005-9CF0-49BF-A96B-4EAFA1973C0E}" type="parTrans" cxnId="{CA025FFC-C350-48EF-8869-89C95B6FCC59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974C9876-A0BA-4000-BC71-C2BCBCBA126D}" type="sibTrans" cxnId="{CA025FFC-C350-48EF-8869-89C95B6FCC59}">
      <dgm:prSet/>
      <dgm:spPr/>
      <dgm:t>
        <a:bodyPr/>
        <a:lstStyle/>
        <a:p>
          <a:endParaRPr lang="en-GB"/>
        </a:p>
      </dgm:t>
    </dgm:pt>
    <dgm:pt modelId="{7C6D330F-D64D-41D5-B0FE-847A85C3C84B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Assessment and accreditation bodies</a:t>
          </a:r>
          <a:endParaRPr lang="en-GB" dirty="0"/>
        </a:p>
      </dgm:t>
    </dgm:pt>
    <dgm:pt modelId="{F4D02BDA-C857-4B39-8D15-6B41CD71D64F}" type="parTrans" cxnId="{75B54C5D-6D28-4D6A-AEEE-F0A27EBE75F4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14B8C90F-61FE-4FB9-ABDF-990F260D4FB6}" type="sibTrans" cxnId="{75B54C5D-6D28-4D6A-AEEE-F0A27EBE75F4}">
      <dgm:prSet/>
      <dgm:spPr/>
      <dgm:t>
        <a:bodyPr/>
        <a:lstStyle/>
        <a:p>
          <a:endParaRPr lang="en-GB"/>
        </a:p>
      </dgm:t>
    </dgm:pt>
    <dgm:pt modelId="{EFEC8977-E17A-4420-A5E6-3399F02571CA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Trade associations</a:t>
          </a:r>
          <a:endParaRPr lang="en-GB" dirty="0"/>
        </a:p>
      </dgm:t>
    </dgm:pt>
    <dgm:pt modelId="{04A9CE1F-1555-427C-9DF1-1614D5684B09}" type="parTrans" cxnId="{E103DB76-D473-46EA-A370-23F454E7C6D6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B45DB2ED-078C-45CC-AC24-02D07D1C3326}" type="sibTrans" cxnId="{E103DB76-D473-46EA-A370-23F454E7C6D6}">
      <dgm:prSet/>
      <dgm:spPr/>
      <dgm:t>
        <a:bodyPr/>
        <a:lstStyle/>
        <a:p>
          <a:endParaRPr lang="en-GB"/>
        </a:p>
      </dgm:t>
    </dgm:pt>
    <dgm:pt modelId="{9E826FEE-366A-4F14-9CEF-AF6BE85CBF54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Businesses</a:t>
          </a:r>
          <a:endParaRPr lang="en-GB" dirty="0"/>
        </a:p>
      </dgm:t>
    </dgm:pt>
    <dgm:pt modelId="{BF2292D7-8BD4-416E-AC8C-EDF7660529E9}" type="parTrans" cxnId="{51489F55-B2AF-4D87-9A81-EF688962214A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ABF0ACEE-2400-424B-B851-626D2D533B8E}" type="sibTrans" cxnId="{51489F55-B2AF-4D87-9A81-EF688962214A}">
      <dgm:prSet/>
      <dgm:spPr/>
      <dgm:t>
        <a:bodyPr/>
        <a:lstStyle/>
        <a:p>
          <a:endParaRPr lang="en-GB"/>
        </a:p>
      </dgm:t>
    </dgm:pt>
    <dgm:pt modelId="{0344D8CE-CD22-42A5-8D25-6C96ECE294C6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SIA</a:t>
          </a:r>
          <a:endParaRPr lang="en-GB" dirty="0"/>
        </a:p>
      </dgm:t>
    </dgm:pt>
    <dgm:pt modelId="{9226FCFA-F248-458E-8179-BDA0CBD77C1A}" type="parTrans" cxnId="{61A30962-6081-49E8-A830-EAAA764B0E87}">
      <dgm:prSet/>
      <dgm:spPr>
        <a:solidFill>
          <a:srgbClr val="015C93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en-GB"/>
        </a:p>
      </dgm:t>
    </dgm:pt>
    <dgm:pt modelId="{4623B621-39D8-4ACC-A6B1-211DE9867C86}" type="sibTrans" cxnId="{61A30962-6081-49E8-A830-EAAA764B0E87}">
      <dgm:prSet/>
      <dgm:spPr/>
      <dgm:t>
        <a:bodyPr/>
        <a:lstStyle/>
        <a:p>
          <a:endParaRPr lang="en-GB"/>
        </a:p>
      </dgm:t>
    </dgm:pt>
    <dgm:pt modelId="{EFA81008-C035-44AC-BB41-66A54B805F3B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Buyers</a:t>
          </a:r>
          <a:endParaRPr lang="en-GB" dirty="0"/>
        </a:p>
      </dgm:t>
    </dgm:pt>
    <dgm:pt modelId="{BA036752-6FB7-48C8-9BC4-D5BAF1CAD97E}" type="parTrans" cxnId="{92ABFF45-8472-42CC-B7E6-A124BF001D97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649C7134-943B-4F9F-9D82-A23570FC888B}" type="sibTrans" cxnId="{92ABFF45-8472-42CC-B7E6-A124BF001D97}">
      <dgm:prSet/>
      <dgm:spPr/>
      <dgm:t>
        <a:bodyPr/>
        <a:lstStyle/>
        <a:p>
          <a:endParaRPr lang="en-GB"/>
        </a:p>
      </dgm:t>
    </dgm:pt>
    <dgm:pt modelId="{2CAAC072-DF22-4A5A-ABB5-7F41EB00B6CC}" type="pres">
      <dgm:prSet presAssocID="{B998B096-E686-4897-B572-624052DAA4D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931832B-2B38-4FB6-8904-118C50B9A31E}" type="pres">
      <dgm:prSet presAssocID="{07B5D364-9165-4251-923F-C8D5FEA85CDC}" presName="centerShape" presStyleLbl="node0" presStyleIdx="0" presStyleCnt="1" custScaleX="76709" custScaleY="76709" custLinFactNeighborX="-170" custLinFactNeighborY="-19941"/>
      <dgm:spPr/>
      <dgm:t>
        <a:bodyPr/>
        <a:lstStyle/>
        <a:p>
          <a:endParaRPr lang="en-GB"/>
        </a:p>
      </dgm:t>
    </dgm:pt>
    <dgm:pt modelId="{D427736E-099D-4A5E-9284-2B05DF6D845B}" type="pres">
      <dgm:prSet presAssocID="{B3927005-9CF0-49BF-A96B-4EAFA1973C0E}" presName="parTrans" presStyleLbl="bgSibTrans2D1" presStyleIdx="0" presStyleCnt="6"/>
      <dgm:spPr/>
      <dgm:t>
        <a:bodyPr/>
        <a:lstStyle/>
        <a:p>
          <a:endParaRPr lang="en-GB"/>
        </a:p>
      </dgm:t>
    </dgm:pt>
    <dgm:pt modelId="{AA9004A7-0D53-4C96-8700-F9FCC7481926}" type="pres">
      <dgm:prSet presAssocID="{90F9DD75-958A-4805-8A66-9B80AA4A421B}" presName="node" presStyleLbl="node1" presStyleIdx="0" presStyleCnt="6" custAng="0" custScaleX="111039" custScaleY="69400" custRadScaleRad="19937" custRadScaleInc="-3066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54AE0A-920F-4160-95F1-9DCE2ADBD0BF}" type="pres">
      <dgm:prSet presAssocID="{BF2292D7-8BD4-416E-AC8C-EDF7660529E9}" presName="parTrans" presStyleLbl="bgSibTrans2D1" presStyleIdx="1" presStyleCnt="6"/>
      <dgm:spPr/>
      <dgm:t>
        <a:bodyPr/>
        <a:lstStyle/>
        <a:p>
          <a:endParaRPr lang="en-GB"/>
        </a:p>
      </dgm:t>
    </dgm:pt>
    <dgm:pt modelId="{D8927907-1519-4270-AB54-A90F22A20D41}" type="pres">
      <dgm:prSet presAssocID="{9E826FEE-366A-4F14-9CEF-AF6BE85CBF54}" presName="node" presStyleLbl="node1" presStyleIdx="1" presStyleCnt="6" custAng="0" custScaleX="111039" custScaleY="69400" custRadScaleRad="61236" custRadScaleInc="-1003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7F6A48-B76C-4D65-B2F3-EB4D132AF2C9}" type="pres">
      <dgm:prSet presAssocID="{04A9CE1F-1555-427C-9DF1-1614D5684B09}" presName="parTrans" presStyleLbl="bgSibTrans2D1" presStyleIdx="2" presStyleCnt="6"/>
      <dgm:spPr/>
      <dgm:t>
        <a:bodyPr/>
        <a:lstStyle/>
        <a:p>
          <a:endParaRPr lang="en-GB"/>
        </a:p>
      </dgm:t>
    </dgm:pt>
    <dgm:pt modelId="{FB45B754-D46B-4674-A69D-BD6086F1DE2E}" type="pres">
      <dgm:prSet presAssocID="{EFEC8977-E17A-4420-A5E6-3399F02571CA}" presName="node" presStyleLbl="node1" presStyleIdx="2" presStyleCnt="6" custAng="0" custScaleX="111039" custScaleY="69476" custRadScaleRad="102758" custRadScaleInc="-611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480892-A6DC-47C8-8423-9DCB487FE546}" type="pres">
      <dgm:prSet presAssocID="{F4D02BDA-C857-4B39-8D15-6B41CD71D64F}" presName="parTrans" presStyleLbl="bgSibTrans2D1" presStyleIdx="3" presStyleCnt="6" custScaleX="114942" custScaleY="97752" custLinFactNeighborX="7531" custLinFactNeighborY="-18998"/>
      <dgm:spPr/>
      <dgm:t>
        <a:bodyPr/>
        <a:lstStyle/>
        <a:p>
          <a:endParaRPr lang="en-GB"/>
        </a:p>
      </dgm:t>
    </dgm:pt>
    <dgm:pt modelId="{1E10BBBB-DEF2-4C09-8A25-E35E04D97F6C}" type="pres">
      <dgm:prSet presAssocID="{7C6D330F-D64D-41D5-B0FE-847A85C3C84B}" presName="node" presStyleLbl="node1" presStyleIdx="3" presStyleCnt="6" custAng="0" custScaleX="111039" custScaleY="69400" custRadScaleRad="100729" custRadScaleInc="-5868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E2C82B-4379-4E99-9AA5-B4B02D94CF0A}" type="pres">
      <dgm:prSet presAssocID="{9226FCFA-F248-458E-8179-BDA0CBD77C1A}" presName="parTrans" presStyleLbl="bgSibTrans2D1" presStyleIdx="4" presStyleCnt="6"/>
      <dgm:spPr/>
      <dgm:t>
        <a:bodyPr/>
        <a:lstStyle/>
        <a:p>
          <a:endParaRPr lang="en-GB"/>
        </a:p>
      </dgm:t>
    </dgm:pt>
    <dgm:pt modelId="{162C2484-13C3-4857-AAF4-3DEC138F22D2}" type="pres">
      <dgm:prSet presAssocID="{0344D8CE-CD22-42A5-8D25-6C96ECE294C6}" presName="node" presStyleLbl="node1" presStyleIdx="4" presStyleCnt="6" custAng="0" custScaleX="111039" custScaleY="69400" custRadScaleRad="103625" custRadScaleInc="-5666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EECD23-4C7C-431A-9B8C-1DBE5D2F8564}" type="pres">
      <dgm:prSet presAssocID="{BA036752-6FB7-48C8-9BC4-D5BAF1CAD97E}" presName="parTrans" presStyleLbl="bgSibTrans2D1" presStyleIdx="5" presStyleCnt="6"/>
      <dgm:spPr/>
      <dgm:t>
        <a:bodyPr/>
        <a:lstStyle/>
        <a:p>
          <a:endParaRPr lang="en-GB"/>
        </a:p>
      </dgm:t>
    </dgm:pt>
    <dgm:pt modelId="{F17F4D5B-84A1-49E8-BC12-BB021A7E9E62}" type="pres">
      <dgm:prSet presAssocID="{EFA81008-C035-44AC-BB41-66A54B805F3B}" presName="node" presStyleLbl="node1" presStyleIdx="5" presStyleCnt="6" custAng="0" custScaleX="111039" custScaleY="69400" custRadScaleRad="64434" custRadScaleInc="-1705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1A30962-6081-49E8-A830-EAAA764B0E87}" srcId="{07B5D364-9165-4251-923F-C8D5FEA85CDC}" destId="{0344D8CE-CD22-42A5-8D25-6C96ECE294C6}" srcOrd="4" destOrd="0" parTransId="{9226FCFA-F248-458E-8179-BDA0CBD77C1A}" sibTransId="{4623B621-39D8-4ACC-A6B1-211DE9867C86}"/>
    <dgm:cxn modelId="{CA025FFC-C350-48EF-8869-89C95B6FCC59}" srcId="{07B5D364-9165-4251-923F-C8D5FEA85CDC}" destId="{90F9DD75-958A-4805-8A66-9B80AA4A421B}" srcOrd="0" destOrd="0" parTransId="{B3927005-9CF0-49BF-A96B-4EAFA1973C0E}" sibTransId="{974C9876-A0BA-4000-BC71-C2BCBCBA126D}"/>
    <dgm:cxn modelId="{26F67AB6-4336-4F18-8867-00563DB8AFEF}" type="presOf" srcId="{BF2292D7-8BD4-416E-AC8C-EDF7660529E9}" destId="{E654AE0A-920F-4160-95F1-9DCE2ADBD0BF}" srcOrd="0" destOrd="0" presId="urn:microsoft.com/office/officeart/2005/8/layout/radial4"/>
    <dgm:cxn modelId="{D290A5E6-1A83-4850-A979-A87103D714C7}" type="presOf" srcId="{B3927005-9CF0-49BF-A96B-4EAFA1973C0E}" destId="{D427736E-099D-4A5E-9284-2B05DF6D845B}" srcOrd="0" destOrd="0" presId="urn:microsoft.com/office/officeart/2005/8/layout/radial4"/>
    <dgm:cxn modelId="{51489F55-B2AF-4D87-9A81-EF688962214A}" srcId="{07B5D364-9165-4251-923F-C8D5FEA85CDC}" destId="{9E826FEE-366A-4F14-9CEF-AF6BE85CBF54}" srcOrd="1" destOrd="0" parTransId="{BF2292D7-8BD4-416E-AC8C-EDF7660529E9}" sibTransId="{ABF0ACEE-2400-424B-B851-626D2D533B8E}"/>
    <dgm:cxn modelId="{782E1E4A-BE38-4034-B98E-3107CEB6DA74}" type="presOf" srcId="{07B5D364-9165-4251-923F-C8D5FEA85CDC}" destId="{1931832B-2B38-4FB6-8904-118C50B9A31E}" srcOrd="0" destOrd="0" presId="urn:microsoft.com/office/officeart/2005/8/layout/radial4"/>
    <dgm:cxn modelId="{02917EA3-D26D-4D6A-B252-4C5C190EE270}" type="presOf" srcId="{04A9CE1F-1555-427C-9DF1-1614D5684B09}" destId="{DF7F6A48-B76C-4D65-B2F3-EB4D132AF2C9}" srcOrd="0" destOrd="0" presId="urn:microsoft.com/office/officeart/2005/8/layout/radial4"/>
    <dgm:cxn modelId="{9A30C712-BBED-489C-B094-320200E27900}" type="presOf" srcId="{EFEC8977-E17A-4420-A5E6-3399F02571CA}" destId="{FB45B754-D46B-4674-A69D-BD6086F1DE2E}" srcOrd="0" destOrd="0" presId="urn:microsoft.com/office/officeart/2005/8/layout/radial4"/>
    <dgm:cxn modelId="{6DF61996-217E-4999-9409-C05624492EA6}" srcId="{B998B096-E686-4897-B572-624052DAA4DD}" destId="{07B5D364-9165-4251-923F-C8D5FEA85CDC}" srcOrd="0" destOrd="0" parTransId="{EBD6B4B3-B61A-4A95-99AE-7424D1E18778}" sibTransId="{8880F63E-1266-4F54-A1E1-DEE734712B81}"/>
    <dgm:cxn modelId="{3FB90FF1-434B-492E-82E4-662A2E83C1BB}" type="presOf" srcId="{9226FCFA-F248-458E-8179-BDA0CBD77C1A}" destId="{A6E2C82B-4379-4E99-9AA5-B4B02D94CF0A}" srcOrd="0" destOrd="0" presId="urn:microsoft.com/office/officeart/2005/8/layout/radial4"/>
    <dgm:cxn modelId="{E103DB76-D473-46EA-A370-23F454E7C6D6}" srcId="{07B5D364-9165-4251-923F-C8D5FEA85CDC}" destId="{EFEC8977-E17A-4420-A5E6-3399F02571CA}" srcOrd="2" destOrd="0" parTransId="{04A9CE1F-1555-427C-9DF1-1614D5684B09}" sibTransId="{B45DB2ED-078C-45CC-AC24-02D07D1C3326}"/>
    <dgm:cxn modelId="{41CABA80-A7A8-40D7-A3E7-0CC47812E8A7}" type="presOf" srcId="{BA036752-6FB7-48C8-9BC4-D5BAF1CAD97E}" destId="{A1EECD23-4C7C-431A-9B8C-1DBE5D2F8564}" srcOrd="0" destOrd="0" presId="urn:microsoft.com/office/officeart/2005/8/layout/radial4"/>
    <dgm:cxn modelId="{D8CB3BEB-D1A7-4A4D-B004-46B6C29065EF}" type="presOf" srcId="{90F9DD75-958A-4805-8A66-9B80AA4A421B}" destId="{AA9004A7-0D53-4C96-8700-F9FCC7481926}" srcOrd="0" destOrd="0" presId="urn:microsoft.com/office/officeart/2005/8/layout/radial4"/>
    <dgm:cxn modelId="{EE5CD86A-FB6A-4A49-BB83-28FD8DEFB899}" type="presOf" srcId="{7C6D330F-D64D-41D5-B0FE-847A85C3C84B}" destId="{1E10BBBB-DEF2-4C09-8A25-E35E04D97F6C}" srcOrd="0" destOrd="0" presId="urn:microsoft.com/office/officeart/2005/8/layout/radial4"/>
    <dgm:cxn modelId="{5EF9D548-2FB7-45A1-A2CE-31EF97CBB879}" type="presOf" srcId="{0344D8CE-CD22-42A5-8D25-6C96ECE294C6}" destId="{162C2484-13C3-4857-AAF4-3DEC138F22D2}" srcOrd="0" destOrd="0" presId="urn:microsoft.com/office/officeart/2005/8/layout/radial4"/>
    <dgm:cxn modelId="{4B7A445E-9DD7-4B87-87D9-B9A9C19087EB}" type="presOf" srcId="{B998B096-E686-4897-B572-624052DAA4DD}" destId="{2CAAC072-DF22-4A5A-ABB5-7F41EB00B6CC}" srcOrd="0" destOrd="0" presId="urn:microsoft.com/office/officeart/2005/8/layout/radial4"/>
    <dgm:cxn modelId="{650C0D4E-0FEC-4B73-B23E-09559501E375}" type="presOf" srcId="{F4D02BDA-C857-4B39-8D15-6B41CD71D64F}" destId="{42480892-A6DC-47C8-8423-9DCB487FE546}" srcOrd="0" destOrd="0" presId="urn:microsoft.com/office/officeart/2005/8/layout/radial4"/>
    <dgm:cxn modelId="{15DA7377-AB9F-4594-B495-3BE17DB54D43}" type="presOf" srcId="{EFA81008-C035-44AC-BB41-66A54B805F3B}" destId="{F17F4D5B-84A1-49E8-BC12-BB021A7E9E62}" srcOrd="0" destOrd="0" presId="urn:microsoft.com/office/officeart/2005/8/layout/radial4"/>
    <dgm:cxn modelId="{75B54C5D-6D28-4D6A-AEEE-F0A27EBE75F4}" srcId="{07B5D364-9165-4251-923F-C8D5FEA85CDC}" destId="{7C6D330F-D64D-41D5-B0FE-847A85C3C84B}" srcOrd="3" destOrd="0" parTransId="{F4D02BDA-C857-4B39-8D15-6B41CD71D64F}" sibTransId="{14B8C90F-61FE-4FB9-ABDF-990F260D4FB6}"/>
    <dgm:cxn modelId="{92ABFF45-8472-42CC-B7E6-A124BF001D97}" srcId="{07B5D364-9165-4251-923F-C8D5FEA85CDC}" destId="{EFA81008-C035-44AC-BB41-66A54B805F3B}" srcOrd="5" destOrd="0" parTransId="{BA036752-6FB7-48C8-9BC4-D5BAF1CAD97E}" sibTransId="{649C7134-943B-4F9F-9D82-A23570FC888B}"/>
    <dgm:cxn modelId="{068DED25-D53B-4A9D-8B82-F243F3B42D66}" type="presOf" srcId="{9E826FEE-366A-4F14-9CEF-AF6BE85CBF54}" destId="{D8927907-1519-4270-AB54-A90F22A20D41}" srcOrd="0" destOrd="0" presId="urn:microsoft.com/office/officeart/2005/8/layout/radial4"/>
    <dgm:cxn modelId="{F0EC4B65-C643-4F1E-B896-83FA2D1FF4C5}" type="presParOf" srcId="{2CAAC072-DF22-4A5A-ABB5-7F41EB00B6CC}" destId="{1931832B-2B38-4FB6-8904-118C50B9A31E}" srcOrd="0" destOrd="0" presId="urn:microsoft.com/office/officeart/2005/8/layout/radial4"/>
    <dgm:cxn modelId="{961A228E-6248-4994-A055-51A9B5433DBE}" type="presParOf" srcId="{2CAAC072-DF22-4A5A-ABB5-7F41EB00B6CC}" destId="{D427736E-099D-4A5E-9284-2B05DF6D845B}" srcOrd="1" destOrd="0" presId="urn:microsoft.com/office/officeart/2005/8/layout/radial4"/>
    <dgm:cxn modelId="{467A4FE7-B44C-4B6E-B5B8-008C7145961D}" type="presParOf" srcId="{2CAAC072-DF22-4A5A-ABB5-7F41EB00B6CC}" destId="{AA9004A7-0D53-4C96-8700-F9FCC7481926}" srcOrd="2" destOrd="0" presId="urn:microsoft.com/office/officeart/2005/8/layout/radial4"/>
    <dgm:cxn modelId="{5063B0F0-063C-4FD7-8DEF-682B0BFA9778}" type="presParOf" srcId="{2CAAC072-DF22-4A5A-ABB5-7F41EB00B6CC}" destId="{E654AE0A-920F-4160-95F1-9DCE2ADBD0BF}" srcOrd="3" destOrd="0" presId="urn:microsoft.com/office/officeart/2005/8/layout/radial4"/>
    <dgm:cxn modelId="{8DD8C2DB-610D-4518-AD9F-BC380DD7947C}" type="presParOf" srcId="{2CAAC072-DF22-4A5A-ABB5-7F41EB00B6CC}" destId="{D8927907-1519-4270-AB54-A90F22A20D41}" srcOrd="4" destOrd="0" presId="urn:microsoft.com/office/officeart/2005/8/layout/radial4"/>
    <dgm:cxn modelId="{2D9C6A55-CFA0-4709-9632-085CC89F74CB}" type="presParOf" srcId="{2CAAC072-DF22-4A5A-ABB5-7F41EB00B6CC}" destId="{DF7F6A48-B76C-4D65-B2F3-EB4D132AF2C9}" srcOrd="5" destOrd="0" presId="urn:microsoft.com/office/officeart/2005/8/layout/radial4"/>
    <dgm:cxn modelId="{4300B370-4ED0-480B-B677-1E6F3EC51F8D}" type="presParOf" srcId="{2CAAC072-DF22-4A5A-ABB5-7F41EB00B6CC}" destId="{FB45B754-D46B-4674-A69D-BD6086F1DE2E}" srcOrd="6" destOrd="0" presId="urn:microsoft.com/office/officeart/2005/8/layout/radial4"/>
    <dgm:cxn modelId="{C92C72CA-AAFE-48F2-8E53-A7C6689CBF56}" type="presParOf" srcId="{2CAAC072-DF22-4A5A-ABB5-7F41EB00B6CC}" destId="{42480892-A6DC-47C8-8423-9DCB487FE546}" srcOrd="7" destOrd="0" presId="urn:microsoft.com/office/officeart/2005/8/layout/radial4"/>
    <dgm:cxn modelId="{E64C7769-C01B-40D5-9F09-5DB9ED5D306A}" type="presParOf" srcId="{2CAAC072-DF22-4A5A-ABB5-7F41EB00B6CC}" destId="{1E10BBBB-DEF2-4C09-8A25-E35E04D97F6C}" srcOrd="8" destOrd="0" presId="urn:microsoft.com/office/officeart/2005/8/layout/radial4"/>
    <dgm:cxn modelId="{28BB40C3-D4C2-4802-B452-0B398E8A6D5F}" type="presParOf" srcId="{2CAAC072-DF22-4A5A-ABB5-7F41EB00B6CC}" destId="{A6E2C82B-4379-4E99-9AA5-B4B02D94CF0A}" srcOrd="9" destOrd="0" presId="urn:microsoft.com/office/officeart/2005/8/layout/radial4"/>
    <dgm:cxn modelId="{1F7FE831-6E14-49ED-A948-A97EE90178A2}" type="presParOf" srcId="{2CAAC072-DF22-4A5A-ABB5-7F41EB00B6CC}" destId="{162C2484-13C3-4857-AAF4-3DEC138F22D2}" srcOrd="10" destOrd="0" presId="urn:microsoft.com/office/officeart/2005/8/layout/radial4"/>
    <dgm:cxn modelId="{0A7AAB5D-8EE3-49E0-B9D3-7E6A66C88345}" type="presParOf" srcId="{2CAAC072-DF22-4A5A-ABB5-7F41EB00B6CC}" destId="{A1EECD23-4C7C-431A-9B8C-1DBE5D2F8564}" srcOrd="11" destOrd="0" presId="urn:microsoft.com/office/officeart/2005/8/layout/radial4"/>
    <dgm:cxn modelId="{2C8B3890-0C92-4DB0-B42F-9A518D5F705C}" type="presParOf" srcId="{2CAAC072-DF22-4A5A-ABB5-7F41EB00B6CC}" destId="{F17F4D5B-84A1-49E8-BC12-BB021A7E9E62}" srcOrd="12" destOrd="0" presId="urn:microsoft.com/office/officeart/2005/8/layout/radial4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98B096-E686-4897-B572-624052DAA4DD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7B5D364-9165-4251-923F-C8D5FEA85CDC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Raising Standards and Protecting the Public</a:t>
          </a:r>
          <a:endParaRPr lang="en-GB" dirty="0"/>
        </a:p>
      </dgm:t>
    </dgm:pt>
    <dgm:pt modelId="{EBD6B4B3-B61A-4A95-99AE-7424D1E18778}" type="parTrans" cxnId="{6DF61996-217E-4999-9409-C05624492EA6}">
      <dgm:prSet/>
      <dgm:spPr/>
      <dgm:t>
        <a:bodyPr/>
        <a:lstStyle/>
        <a:p>
          <a:endParaRPr lang="en-GB"/>
        </a:p>
      </dgm:t>
    </dgm:pt>
    <dgm:pt modelId="{8880F63E-1266-4F54-A1E1-DEE734712B81}" type="sibTrans" cxnId="{6DF61996-217E-4999-9409-C05624492EA6}">
      <dgm:prSet/>
      <dgm:spPr/>
      <dgm:t>
        <a:bodyPr/>
        <a:lstStyle/>
        <a:p>
          <a:endParaRPr lang="en-GB"/>
        </a:p>
      </dgm:t>
    </dgm:pt>
    <dgm:pt modelId="{90F9DD75-958A-4805-8A66-9B80AA4A421B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Information sharing</a:t>
          </a:r>
          <a:endParaRPr lang="en-GB" dirty="0"/>
        </a:p>
      </dgm:t>
    </dgm:pt>
    <dgm:pt modelId="{B3927005-9CF0-49BF-A96B-4EAFA1973C0E}" type="parTrans" cxnId="{CA025FFC-C350-48EF-8869-89C95B6FCC59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974C9876-A0BA-4000-BC71-C2BCBCBA126D}" type="sibTrans" cxnId="{CA025FFC-C350-48EF-8869-89C95B6FCC59}">
      <dgm:prSet/>
      <dgm:spPr/>
      <dgm:t>
        <a:bodyPr/>
        <a:lstStyle/>
        <a:p>
          <a:endParaRPr lang="en-GB"/>
        </a:p>
      </dgm:t>
    </dgm:pt>
    <dgm:pt modelId="{7C6D330F-D64D-41D5-B0FE-847A85C3C84B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Police</a:t>
          </a:r>
          <a:endParaRPr lang="en-GB" dirty="0"/>
        </a:p>
      </dgm:t>
    </dgm:pt>
    <dgm:pt modelId="{F4D02BDA-C857-4B39-8D15-6B41CD71D64F}" type="parTrans" cxnId="{75B54C5D-6D28-4D6A-AEEE-F0A27EBE75F4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14B8C90F-61FE-4FB9-ABDF-990F260D4FB6}" type="sibTrans" cxnId="{75B54C5D-6D28-4D6A-AEEE-F0A27EBE75F4}">
      <dgm:prSet/>
      <dgm:spPr/>
      <dgm:t>
        <a:bodyPr/>
        <a:lstStyle/>
        <a:p>
          <a:endParaRPr lang="en-GB"/>
        </a:p>
      </dgm:t>
    </dgm:pt>
    <dgm:pt modelId="{EFEC8977-E17A-4420-A5E6-3399F02571CA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National Crime Agency</a:t>
          </a:r>
          <a:endParaRPr lang="en-GB" dirty="0"/>
        </a:p>
      </dgm:t>
    </dgm:pt>
    <dgm:pt modelId="{04A9CE1F-1555-427C-9DF1-1614D5684B09}" type="parTrans" cxnId="{E103DB76-D473-46EA-A370-23F454E7C6D6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B45DB2ED-078C-45CC-AC24-02D07D1C3326}" type="sibTrans" cxnId="{E103DB76-D473-46EA-A370-23F454E7C6D6}">
      <dgm:prSet/>
      <dgm:spPr/>
      <dgm:t>
        <a:bodyPr/>
        <a:lstStyle/>
        <a:p>
          <a:endParaRPr lang="en-GB"/>
        </a:p>
      </dgm:t>
    </dgm:pt>
    <dgm:pt modelId="{9E826FEE-366A-4F14-9CEF-AF6BE85CBF54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HMRC</a:t>
          </a:r>
          <a:endParaRPr lang="en-GB" dirty="0"/>
        </a:p>
      </dgm:t>
    </dgm:pt>
    <dgm:pt modelId="{BF2292D7-8BD4-416E-AC8C-EDF7660529E9}" type="parTrans" cxnId="{51489F55-B2AF-4D87-9A81-EF688962214A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ABF0ACEE-2400-424B-B851-626D2D533B8E}" type="sibTrans" cxnId="{51489F55-B2AF-4D87-9A81-EF688962214A}">
      <dgm:prSet/>
      <dgm:spPr/>
      <dgm:t>
        <a:bodyPr/>
        <a:lstStyle/>
        <a:p>
          <a:endParaRPr lang="en-GB"/>
        </a:p>
      </dgm:t>
    </dgm:pt>
    <dgm:pt modelId="{0344D8CE-CD22-42A5-8D25-6C96ECE294C6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Immigration Enforcement</a:t>
          </a:r>
          <a:endParaRPr lang="en-GB" dirty="0"/>
        </a:p>
      </dgm:t>
    </dgm:pt>
    <dgm:pt modelId="{9226FCFA-F248-458E-8179-BDA0CBD77C1A}" type="parTrans" cxnId="{61A30962-6081-49E8-A830-EAAA764B0E87}">
      <dgm:prSet/>
      <dgm:spPr>
        <a:solidFill>
          <a:srgbClr val="015C93"/>
        </a:solidFill>
        <a:ln>
          <a:solidFill>
            <a:schemeClr val="lt1">
              <a:hueOff val="0"/>
              <a:satOff val="0"/>
              <a:lumOff val="0"/>
            </a:schemeClr>
          </a:solidFill>
        </a:ln>
      </dgm:spPr>
      <dgm:t>
        <a:bodyPr/>
        <a:lstStyle/>
        <a:p>
          <a:endParaRPr lang="en-GB"/>
        </a:p>
      </dgm:t>
    </dgm:pt>
    <dgm:pt modelId="{4623B621-39D8-4ACC-A6B1-211DE9867C86}" type="sibTrans" cxnId="{61A30962-6081-49E8-A830-EAAA764B0E87}">
      <dgm:prSet/>
      <dgm:spPr/>
      <dgm:t>
        <a:bodyPr/>
        <a:lstStyle/>
        <a:p>
          <a:endParaRPr lang="en-GB"/>
        </a:p>
      </dgm:t>
    </dgm:pt>
    <dgm:pt modelId="{EFA81008-C035-44AC-BB41-66A54B805F3B}">
      <dgm:prSet phldrT="[Text]"/>
      <dgm:spPr>
        <a:solidFill>
          <a:srgbClr val="015C93"/>
        </a:solidFill>
      </dgm:spPr>
      <dgm:t>
        <a:bodyPr/>
        <a:lstStyle/>
        <a:p>
          <a:r>
            <a:rPr lang="en-GB" dirty="0" smtClean="0"/>
            <a:t>GAIN</a:t>
          </a:r>
          <a:endParaRPr lang="en-GB" dirty="0"/>
        </a:p>
      </dgm:t>
    </dgm:pt>
    <dgm:pt modelId="{BA036752-6FB7-48C8-9BC4-D5BAF1CAD97E}" type="parTrans" cxnId="{92ABFF45-8472-42CC-B7E6-A124BF001D97}">
      <dgm:prSet/>
      <dgm:spPr>
        <a:solidFill>
          <a:srgbClr val="015C93"/>
        </a:solidFill>
      </dgm:spPr>
      <dgm:t>
        <a:bodyPr/>
        <a:lstStyle/>
        <a:p>
          <a:endParaRPr lang="en-GB"/>
        </a:p>
      </dgm:t>
    </dgm:pt>
    <dgm:pt modelId="{649C7134-943B-4F9F-9D82-A23570FC888B}" type="sibTrans" cxnId="{92ABFF45-8472-42CC-B7E6-A124BF001D97}">
      <dgm:prSet/>
      <dgm:spPr/>
      <dgm:t>
        <a:bodyPr/>
        <a:lstStyle/>
        <a:p>
          <a:endParaRPr lang="en-GB"/>
        </a:p>
      </dgm:t>
    </dgm:pt>
    <dgm:pt modelId="{2CAAC072-DF22-4A5A-ABB5-7F41EB00B6CC}" type="pres">
      <dgm:prSet presAssocID="{B998B096-E686-4897-B572-624052DAA4D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931832B-2B38-4FB6-8904-118C50B9A31E}" type="pres">
      <dgm:prSet presAssocID="{07B5D364-9165-4251-923F-C8D5FEA85CDC}" presName="centerShape" presStyleLbl="node0" presStyleIdx="0" presStyleCnt="1" custScaleX="76709" custScaleY="76709" custLinFactNeighborX="-170" custLinFactNeighborY="-19941"/>
      <dgm:spPr/>
      <dgm:t>
        <a:bodyPr/>
        <a:lstStyle/>
        <a:p>
          <a:endParaRPr lang="en-GB"/>
        </a:p>
      </dgm:t>
    </dgm:pt>
    <dgm:pt modelId="{D427736E-099D-4A5E-9284-2B05DF6D845B}" type="pres">
      <dgm:prSet presAssocID="{B3927005-9CF0-49BF-A96B-4EAFA1973C0E}" presName="parTrans" presStyleLbl="bgSibTrans2D1" presStyleIdx="0" presStyleCnt="6"/>
      <dgm:spPr/>
      <dgm:t>
        <a:bodyPr/>
        <a:lstStyle/>
        <a:p>
          <a:endParaRPr lang="en-GB"/>
        </a:p>
      </dgm:t>
    </dgm:pt>
    <dgm:pt modelId="{AA9004A7-0D53-4C96-8700-F9FCC7481926}" type="pres">
      <dgm:prSet presAssocID="{90F9DD75-958A-4805-8A66-9B80AA4A421B}" presName="node" presStyleLbl="node1" presStyleIdx="0" presStyleCnt="6" custAng="0" custScaleX="111039" custScaleY="69400" custRadScaleRad="19937" custRadScaleInc="-30666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654AE0A-920F-4160-95F1-9DCE2ADBD0BF}" type="pres">
      <dgm:prSet presAssocID="{BF2292D7-8BD4-416E-AC8C-EDF7660529E9}" presName="parTrans" presStyleLbl="bgSibTrans2D1" presStyleIdx="1" presStyleCnt="6"/>
      <dgm:spPr/>
      <dgm:t>
        <a:bodyPr/>
        <a:lstStyle/>
        <a:p>
          <a:endParaRPr lang="en-GB"/>
        </a:p>
      </dgm:t>
    </dgm:pt>
    <dgm:pt modelId="{D8927907-1519-4270-AB54-A90F22A20D41}" type="pres">
      <dgm:prSet presAssocID="{9E826FEE-366A-4F14-9CEF-AF6BE85CBF54}" presName="node" presStyleLbl="node1" presStyleIdx="1" presStyleCnt="6" custAng="0" custScaleX="111039" custScaleY="69400" custRadScaleRad="61236" custRadScaleInc="-10038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7F6A48-B76C-4D65-B2F3-EB4D132AF2C9}" type="pres">
      <dgm:prSet presAssocID="{04A9CE1F-1555-427C-9DF1-1614D5684B09}" presName="parTrans" presStyleLbl="bgSibTrans2D1" presStyleIdx="2" presStyleCnt="6"/>
      <dgm:spPr/>
      <dgm:t>
        <a:bodyPr/>
        <a:lstStyle/>
        <a:p>
          <a:endParaRPr lang="en-GB"/>
        </a:p>
      </dgm:t>
    </dgm:pt>
    <dgm:pt modelId="{FB45B754-D46B-4674-A69D-BD6086F1DE2E}" type="pres">
      <dgm:prSet presAssocID="{EFEC8977-E17A-4420-A5E6-3399F02571CA}" presName="node" presStyleLbl="node1" presStyleIdx="2" presStyleCnt="6" custAng="0" custScaleX="111039" custScaleY="69476" custRadScaleRad="102758" custRadScaleInc="-611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2480892-A6DC-47C8-8423-9DCB487FE546}" type="pres">
      <dgm:prSet presAssocID="{F4D02BDA-C857-4B39-8D15-6B41CD71D64F}" presName="parTrans" presStyleLbl="bgSibTrans2D1" presStyleIdx="3" presStyleCnt="6" custScaleX="114942" custScaleY="97752" custLinFactNeighborX="7531" custLinFactNeighborY="-18998"/>
      <dgm:spPr/>
      <dgm:t>
        <a:bodyPr/>
        <a:lstStyle/>
        <a:p>
          <a:endParaRPr lang="en-GB"/>
        </a:p>
      </dgm:t>
    </dgm:pt>
    <dgm:pt modelId="{1E10BBBB-DEF2-4C09-8A25-E35E04D97F6C}" type="pres">
      <dgm:prSet presAssocID="{7C6D330F-D64D-41D5-B0FE-847A85C3C84B}" presName="node" presStyleLbl="node1" presStyleIdx="3" presStyleCnt="6" custAng="0" custScaleX="111039" custScaleY="69400" custRadScaleRad="100729" custRadScaleInc="-5868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6E2C82B-4379-4E99-9AA5-B4B02D94CF0A}" type="pres">
      <dgm:prSet presAssocID="{9226FCFA-F248-458E-8179-BDA0CBD77C1A}" presName="parTrans" presStyleLbl="bgSibTrans2D1" presStyleIdx="4" presStyleCnt="6"/>
      <dgm:spPr/>
      <dgm:t>
        <a:bodyPr/>
        <a:lstStyle/>
        <a:p>
          <a:endParaRPr lang="en-GB"/>
        </a:p>
      </dgm:t>
    </dgm:pt>
    <dgm:pt modelId="{162C2484-13C3-4857-AAF4-3DEC138F22D2}" type="pres">
      <dgm:prSet presAssocID="{0344D8CE-CD22-42A5-8D25-6C96ECE294C6}" presName="node" presStyleLbl="node1" presStyleIdx="4" presStyleCnt="6" custAng="0" custScaleX="111039" custScaleY="69400" custRadScaleRad="103625" custRadScaleInc="-5666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EECD23-4C7C-431A-9B8C-1DBE5D2F8564}" type="pres">
      <dgm:prSet presAssocID="{BA036752-6FB7-48C8-9BC4-D5BAF1CAD97E}" presName="parTrans" presStyleLbl="bgSibTrans2D1" presStyleIdx="5" presStyleCnt="6"/>
      <dgm:spPr/>
      <dgm:t>
        <a:bodyPr/>
        <a:lstStyle/>
        <a:p>
          <a:endParaRPr lang="en-GB"/>
        </a:p>
      </dgm:t>
    </dgm:pt>
    <dgm:pt modelId="{F17F4D5B-84A1-49E8-BC12-BB021A7E9E62}" type="pres">
      <dgm:prSet presAssocID="{EFA81008-C035-44AC-BB41-66A54B805F3B}" presName="node" presStyleLbl="node1" presStyleIdx="5" presStyleCnt="6" custAng="0" custScaleX="111039" custScaleY="69400" custRadScaleRad="64434" custRadScaleInc="-1705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1A30962-6081-49E8-A830-EAAA764B0E87}" srcId="{07B5D364-9165-4251-923F-C8D5FEA85CDC}" destId="{0344D8CE-CD22-42A5-8D25-6C96ECE294C6}" srcOrd="4" destOrd="0" parTransId="{9226FCFA-F248-458E-8179-BDA0CBD77C1A}" sibTransId="{4623B621-39D8-4ACC-A6B1-211DE9867C86}"/>
    <dgm:cxn modelId="{CA025FFC-C350-48EF-8869-89C95B6FCC59}" srcId="{07B5D364-9165-4251-923F-C8D5FEA85CDC}" destId="{90F9DD75-958A-4805-8A66-9B80AA4A421B}" srcOrd="0" destOrd="0" parTransId="{B3927005-9CF0-49BF-A96B-4EAFA1973C0E}" sibTransId="{974C9876-A0BA-4000-BC71-C2BCBCBA126D}"/>
    <dgm:cxn modelId="{BC77A55A-EA9B-4C73-88BD-AF152B5B21FC}" type="presOf" srcId="{04A9CE1F-1555-427C-9DF1-1614D5684B09}" destId="{DF7F6A48-B76C-4D65-B2F3-EB4D132AF2C9}" srcOrd="0" destOrd="0" presId="urn:microsoft.com/office/officeart/2005/8/layout/radial4"/>
    <dgm:cxn modelId="{3B49D649-562C-4229-969A-339AAB78F39B}" type="presOf" srcId="{EFA81008-C035-44AC-BB41-66A54B805F3B}" destId="{F17F4D5B-84A1-49E8-BC12-BB021A7E9E62}" srcOrd="0" destOrd="0" presId="urn:microsoft.com/office/officeart/2005/8/layout/radial4"/>
    <dgm:cxn modelId="{A248A92A-75EC-4035-99A0-C65C9A78FBAF}" type="presOf" srcId="{7C6D330F-D64D-41D5-B0FE-847A85C3C84B}" destId="{1E10BBBB-DEF2-4C09-8A25-E35E04D97F6C}" srcOrd="0" destOrd="0" presId="urn:microsoft.com/office/officeart/2005/8/layout/radial4"/>
    <dgm:cxn modelId="{18D83297-CE11-435B-BE99-4D5DF00420A8}" type="presOf" srcId="{EFEC8977-E17A-4420-A5E6-3399F02571CA}" destId="{FB45B754-D46B-4674-A69D-BD6086F1DE2E}" srcOrd="0" destOrd="0" presId="urn:microsoft.com/office/officeart/2005/8/layout/radial4"/>
    <dgm:cxn modelId="{51489F55-B2AF-4D87-9A81-EF688962214A}" srcId="{07B5D364-9165-4251-923F-C8D5FEA85CDC}" destId="{9E826FEE-366A-4F14-9CEF-AF6BE85CBF54}" srcOrd="1" destOrd="0" parTransId="{BF2292D7-8BD4-416E-AC8C-EDF7660529E9}" sibTransId="{ABF0ACEE-2400-424B-B851-626D2D533B8E}"/>
    <dgm:cxn modelId="{840F070C-CF83-4C57-B652-294B13A60EB0}" type="presOf" srcId="{BF2292D7-8BD4-416E-AC8C-EDF7660529E9}" destId="{E654AE0A-920F-4160-95F1-9DCE2ADBD0BF}" srcOrd="0" destOrd="0" presId="urn:microsoft.com/office/officeart/2005/8/layout/radial4"/>
    <dgm:cxn modelId="{E8DFD949-E839-475D-8799-FAD5CFA51C4D}" type="presOf" srcId="{BA036752-6FB7-48C8-9BC4-D5BAF1CAD97E}" destId="{A1EECD23-4C7C-431A-9B8C-1DBE5D2F8564}" srcOrd="0" destOrd="0" presId="urn:microsoft.com/office/officeart/2005/8/layout/radial4"/>
    <dgm:cxn modelId="{1583E7FC-D5A0-4D8D-ADB2-DD4AD54496BF}" type="presOf" srcId="{0344D8CE-CD22-42A5-8D25-6C96ECE294C6}" destId="{162C2484-13C3-4857-AAF4-3DEC138F22D2}" srcOrd="0" destOrd="0" presId="urn:microsoft.com/office/officeart/2005/8/layout/radial4"/>
    <dgm:cxn modelId="{6F62BE67-CAE4-40C6-A7BB-6BB79F8F7A7F}" type="presOf" srcId="{07B5D364-9165-4251-923F-C8D5FEA85CDC}" destId="{1931832B-2B38-4FB6-8904-118C50B9A31E}" srcOrd="0" destOrd="0" presId="urn:microsoft.com/office/officeart/2005/8/layout/radial4"/>
    <dgm:cxn modelId="{6C635831-75E5-4CAD-BD91-104DFD117E62}" type="presOf" srcId="{9E826FEE-366A-4F14-9CEF-AF6BE85CBF54}" destId="{D8927907-1519-4270-AB54-A90F22A20D41}" srcOrd="0" destOrd="0" presId="urn:microsoft.com/office/officeart/2005/8/layout/radial4"/>
    <dgm:cxn modelId="{6DF61996-217E-4999-9409-C05624492EA6}" srcId="{B998B096-E686-4897-B572-624052DAA4DD}" destId="{07B5D364-9165-4251-923F-C8D5FEA85CDC}" srcOrd="0" destOrd="0" parTransId="{EBD6B4B3-B61A-4A95-99AE-7424D1E18778}" sibTransId="{8880F63E-1266-4F54-A1E1-DEE734712B81}"/>
    <dgm:cxn modelId="{F0B239E7-6BA9-42E8-9FD1-E3C67D1C9E80}" type="presOf" srcId="{F4D02BDA-C857-4B39-8D15-6B41CD71D64F}" destId="{42480892-A6DC-47C8-8423-9DCB487FE546}" srcOrd="0" destOrd="0" presId="urn:microsoft.com/office/officeart/2005/8/layout/radial4"/>
    <dgm:cxn modelId="{E103DB76-D473-46EA-A370-23F454E7C6D6}" srcId="{07B5D364-9165-4251-923F-C8D5FEA85CDC}" destId="{EFEC8977-E17A-4420-A5E6-3399F02571CA}" srcOrd="2" destOrd="0" parTransId="{04A9CE1F-1555-427C-9DF1-1614D5684B09}" sibTransId="{B45DB2ED-078C-45CC-AC24-02D07D1C3326}"/>
    <dgm:cxn modelId="{981C23DE-0FEE-4B50-A142-6F2B0C8DC5AF}" type="presOf" srcId="{B3927005-9CF0-49BF-A96B-4EAFA1973C0E}" destId="{D427736E-099D-4A5E-9284-2B05DF6D845B}" srcOrd="0" destOrd="0" presId="urn:microsoft.com/office/officeart/2005/8/layout/radial4"/>
    <dgm:cxn modelId="{EF284059-35B7-47E5-9949-A53916898B52}" type="presOf" srcId="{90F9DD75-958A-4805-8A66-9B80AA4A421B}" destId="{AA9004A7-0D53-4C96-8700-F9FCC7481926}" srcOrd="0" destOrd="0" presId="urn:microsoft.com/office/officeart/2005/8/layout/radial4"/>
    <dgm:cxn modelId="{B7FC0D8C-6D3F-4FE3-9A51-668ED9DF7738}" type="presOf" srcId="{B998B096-E686-4897-B572-624052DAA4DD}" destId="{2CAAC072-DF22-4A5A-ABB5-7F41EB00B6CC}" srcOrd="0" destOrd="0" presId="urn:microsoft.com/office/officeart/2005/8/layout/radial4"/>
    <dgm:cxn modelId="{450E88DF-E149-4864-9BCA-8430CC1C5A75}" type="presOf" srcId="{9226FCFA-F248-458E-8179-BDA0CBD77C1A}" destId="{A6E2C82B-4379-4E99-9AA5-B4B02D94CF0A}" srcOrd="0" destOrd="0" presId="urn:microsoft.com/office/officeart/2005/8/layout/radial4"/>
    <dgm:cxn modelId="{75B54C5D-6D28-4D6A-AEEE-F0A27EBE75F4}" srcId="{07B5D364-9165-4251-923F-C8D5FEA85CDC}" destId="{7C6D330F-D64D-41D5-B0FE-847A85C3C84B}" srcOrd="3" destOrd="0" parTransId="{F4D02BDA-C857-4B39-8D15-6B41CD71D64F}" sibTransId="{14B8C90F-61FE-4FB9-ABDF-990F260D4FB6}"/>
    <dgm:cxn modelId="{92ABFF45-8472-42CC-B7E6-A124BF001D97}" srcId="{07B5D364-9165-4251-923F-C8D5FEA85CDC}" destId="{EFA81008-C035-44AC-BB41-66A54B805F3B}" srcOrd="5" destOrd="0" parTransId="{BA036752-6FB7-48C8-9BC4-D5BAF1CAD97E}" sibTransId="{649C7134-943B-4F9F-9D82-A23570FC888B}"/>
    <dgm:cxn modelId="{10E1832A-E78B-4BC6-997C-764E89BB4665}" type="presParOf" srcId="{2CAAC072-DF22-4A5A-ABB5-7F41EB00B6CC}" destId="{1931832B-2B38-4FB6-8904-118C50B9A31E}" srcOrd="0" destOrd="0" presId="urn:microsoft.com/office/officeart/2005/8/layout/radial4"/>
    <dgm:cxn modelId="{693273CD-E96B-4396-A9FB-619878E08CCA}" type="presParOf" srcId="{2CAAC072-DF22-4A5A-ABB5-7F41EB00B6CC}" destId="{D427736E-099D-4A5E-9284-2B05DF6D845B}" srcOrd="1" destOrd="0" presId="urn:microsoft.com/office/officeart/2005/8/layout/radial4"/>
    <dgm:cxn modelId="{EA904329-CBE4-431E-BC82-1E61626F1BCE}" type="presParOf" srcId="{2CAAC072-DF22-4A5A-ABB5-7F41EB00B6CC}" destId="{AA9004A7-0D53-4C96-8700-F9FCC7481926}" srcOrd="2" destOrd="0" presId="urn:microsoft.com/office/officeart/2005/8/layout/radial4"/>
    <dgm:cxn modelId="{5ED3D369-E794-49F0-A7FA-F919E7CE15B1}" type="presParOf" srcId="{2CAAC072-DF22-4A5A-ABB5-7F41EB00B6CC}" destId="{E654AE0A-920F-4160-95F1-9DCE2ADBD0BF}" srcOrd="3" destOrd="0" presId="urn:microsoft.com/office/officeart/2005/8/layout/radial4"/>
    <dgm:cxn modelId="{EB39218E-D76A-45DA-803A-49CA147E4538}" type="presParOf" srcId="{2CAAC072-DF22-4A5A-ABB5-7F41EB00B6CC}" destId="{D8927907-1519-4270-AB54-A90F22A20D41}" srcOrd="4" destOrd="0" presId="urn:microsoft.com/office/officeart/2005/8/layout/radial4"/>
    <dgm:cxn modelId="{36B58A00-4064-43F0-8CC8-62897D99AF95}" type="presParOf" srcId="{2CAAC072-DF22-4A5A-ABB5-7F41EB00B6CC}" destId="{DF7F6A48-B76C-4D65-B2F3-EB4D132AF2C9}" srcOrd="5" destOrd="0" presId="urn:microsoft.com/office/officeart/2005/8/layout/radial4"/>
    <dgm:cxn modelId="{F7D03CA2-2709-4660-8410-A90857BE709D}" type="presParOf" srcId="{2CAAC072-DF22-4A5A-ABB5-7F41EB00B6CC}" destId="{FB45B754-D46B-4674-A69D-BD6086F1DE2E}" srcOrd="6" destOrd="0" presId="urn:microsoft.com/office/officeart/2005/8/layout/radial4"/>
    <dgm:cxn modelId="{71B49EB4-5B52-429B-8606-7C66E1C1FE0A}" type="presParOf" srcId="{2CAAC072-DF22-4A5A-ABB5-7F41EB00B6CC}" destId="{42480892-A6DC-47C8-8423-9DCB487FE546}" srcOrd="7" destOrd="0" presId="urn:microsoft.com/office/officeart/2005/8/layout/radial4"/>
    <dgm:cxn modelId="{C97F88C7-9A8E-49C0-B9DF-C7CDDCE3ED32}" type="presParOf" srcId="{2CAAC072-DF22-4A5A-ABB5-7F41EB00B6CC}" destId="{1E10BBBB-DEF2-4C09-8A25-E35E04D97F6C}" srcOrd="8" destOrd="0" presId="urn:microsoft.com/office/officeart/2005/8/layout/radial4"/>
    <dgm:cxn modelId="{A30D4D04-EC5E-4934-81C3-88DA94F378BC}" type="presParOf" srcId="{2CAAC072-DF22-4A5A-ABB5-7F41EB00B6CC}" destId="{A6E2C82B-4379-4E99-9AA5-B4B02D94CF0A}" srcOrd="9" destOrd="0" presId="urn:microsoft.com/office/officeart/2005/8/layout/radial4"/>
    <dgm:cxn modelId="{DDF25B38-6629-4296-B4E7-2CB52CC44340}" type="presParOf" srcId="{2CAAC072-DF22-4A5A-ABB5-7F41EB00B6CC}" destId="{162C2484-13C3-4857-AAF4-3DEC138F22D2}" srcOrd="10" destOrd="0" presId="urn:microsoft.com/office/officeart/2005/8/layout/radial4"/>
    <dgm:cxn modelId="{ACE69B7B-E7CA-4134-A02C-62726028D284}" type="presParOf" srcId="{2CAAC072-DF22-4A5A-ABB5-7F41EB00B6CC}" destId="{A1EECD23-4C7C-431A-9B8C-1DBE5D2F8564}" srcOrd="11" destOrd="0" presId="urn:microsoft.com/office/officeart/2005/8/layout/radial4"/>
    <dgm:cxn modelId="{12F80332-03C0-4F05-87D2-09F9753912B6}" type="presParOf" srcId="{2CAAC072-DF22-4A5A-ABB5-7F41EB00B6CC}" destId="{F17F4D5B-84A1-49E8-BC12-BB021A7E9E62}" srcOrd="12" destOrd="0" presId="urn:microsoft.com/office/officeart/2005/8/layout/radial4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24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16363" y="0"/>
            <a:ext cx="2992437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39213"/>
            <a:ext cx="2992438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16363" y="8939213"/>
            <a:ext cx="2992437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692294-F1B3-4F8E-9658-1E3E11B8D2C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70881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2438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16363" y="0"/>
            <a:ext cx="2992437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1725" y="706438"/>
            <a:ext cx="4705350" cy="3529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0750" y="4470400"/>
            <a:ext cx="5067300" cy="423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39213"/>
            <a:ext cx="2992438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16363" y="8939213"/>
            <a:ext cx="2992437" cy="471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61A78EC-DB05-4E19-BFFD-19ACE63C26E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62159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F489C-6266-47E0-B581-4E3173657853}" type="slidenum">
              <a:rPr lang="en-GB"/>
              <a:pPr/>
              <a:t>1</a:t>
            </a:fld>
            <a:endParaRPr lang="en-GB"/>
          </a:p>
        </p:txBody>
      </p:sp>
      <p:sp>
        <p:nvSpPr>
          <p:cNvPr id="215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18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98% compliance</a:t>
            </a:r>
          </a:p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Over 90% businesses alarm clock goes off and they get out of bed to do a really good job</a:t>
            </a:r>
          </a:p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Remaining 10%, some just don’t have good standards (and we work with them to make better) but only a very small percentage,  probably under 3% , are intentionally committing PSIA offences or, worst, involved in serious and organised crime.</a:t>
            </a:r>
          </a:p>
          <a:p>
            <a:r>
              <a:rPr lang="en-GB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46,000 licenses revoked; 36,000 refused</a:t>
            </a:r>
          </a:p>
          <a:p>
            <a:r>
              <a:rPr lang="en-GB" sz="140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1500 revocations relate to immediate threat to public safety</a:t>
            </a:r>
          </a:p>
          <a:p>
            <a:r>
              <a:rPr lang="en-GB" sz="1400" u="none" dirty="0" smtClean="0">
                <a:latin typeface="Arial" panose="020B0604020202020204" pitchFamily="34" charset="0"/>
                <a:cs typeface="Arial" panose="020B0604020202020204" pitchFamily="34" charset="0"/>
              </a:rPr>
              <a:t>Work very closely with police to remove licenses from those that cause risk to the public</a:t>
            </a:r>
          </a:p>
          <a:p>
            <a:endParaRPr lang="en-GB" sz="1400" dirty="0" smtClean="0"/>
          </a:p>
          <a:p>
            <a:r>
              <a:rPr lang="en-GB" sz="1400" dirty="0" smtClean="0"/>
              <a:t>And…..</a:t>
            </a:r>
          </a:p>
          <a:p>
            <a:r>
              <a:rPr lang="en-GB" sz="1400" dirty="0" smtClean="0"/>
              <a:t>1000 premises visited</a:t>
            </a:r>
          </a:p>
          <a:p>
            <a:r>
              <a:rPr lang="en-GB" sz="1400" dirty="0" smtClean="0"/>
              <a:t>300 compliance cases</a:t>
            </a:r>
          </a:p>
          <a:p>
            <a:r>
              <a:rPr lang="en-GB" sz="1400" dirty="0" smtClean="0"/>
              <a:t>30 criminal investigation = 15-20 prosecutions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A78EC-DB05-4E19-BFFD-19ACE63C26E9}" type="slidenum">
              <a:rPr lang="en-GB" smtClean="0">
                <a:solidFill>
                  <a:srgbClr val="000000"/>
                </a:solidFill>
              </a:rPr>
              <a:pPr/>
              <a:t>3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04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A78EC-DB05-4E19-BFFD-19ACE63C26E9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13282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1A78EC-DB05-4E19-BFFD-19ACE63C26E9}" type="slidenum">
              <a:rPr lang="en-GB" smtClean="0">
                <a:solidFill>
                  <a:srgbClr val="000000"/>
                </a:solidFill>
              </a:rPr>
              <a:pPr/>
              <a:t>5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2462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F489C-6266-47E0-B581-4E3173657853}" type="slidenum">
              <a:rPr lang="en-GB"/>
              <a:pPr/>
              <a:t>14</a:t>
            </a:fld>
            <a:endParaRPr lang="en-GB"/>
          </a:p>
        </p:txBody>
      </p:sp>
      <p:sp>
        <p:nvSpPr>
          <p:cNvPr id="215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7088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773783-3022-4B31-AEF0-3F8F7E074E40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3C136-764E-49B4-A51E-B1317AC7C74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9998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5242CF-251F-43A0-8D1A-B343757EC870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BAC40-B1EE-4050-A99A-4EF5D94D4B9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65222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2C0D58-17CB-48A7-A450-C5FC629CAEBE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5CBF7-E033-489E-ADA2-7454168A3AA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8828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5269C8-BC0F-4C56-B983-F53EBB29A75D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9FF5B-BD59-4F84-954A-5ECD6294B21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4967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9ECA76-61EC-4077-B90F-AC6409377CE6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788A3-DE92-4AAB-8616-ADBFA95823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02773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8533D6-207F-4655-A484-6E6A142361EE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06DC2-95BC-4EB9-8B23-EAEC7579FEC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57768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86F673-C633-4CFD-902A-F72F1BE508CE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959D6-CC1E-4375-8376-2E476FA036C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72077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F814BE-033A-4E8B-8AE7-F12A0BC42AC6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74288-5F8C-4191-BF59-04D768FDEE7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115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E04B9C-6351-4250-821C-97A34DEFF5C9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4265A-114C-478F-B900-3A0F2AAA73B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84435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791B2E-41BD-4761-960D-52D0EB23C2D8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D39D5-72B1-41D2-B999-FDFEDC945D4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89957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49275"/>
            <a:ext cx="1943100" cy="5546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549275"/>
            <a:ext cx="5678487" cy="5546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6A6C1A-DF25-48DD-8D44-9BE871952E63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3BB44-D334-4622-82E7-A2F0A120846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13798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910575-35FD-40D6-B8A2-9833DA94BF47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8C0A63-7815-4409-A80E-31157873B5C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04998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20E0B3-9794-48F2-8400-C323031E93DA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A8E89-8C32-49C4-8E64-30AC84CF868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53247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E9B6FD-BF08-4FCE-8510-B64A259FAA4E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A02AED-B7D6-42A2-9011-55278B3AE00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66009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D82B9C-9244-41D7-AE97-D06614381DBF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FCA2D-0B93-40D0-9F4F-76EB92A66D5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37769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09746-9BE6-4ECA-B1AF-6F045CDC530C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94103-83A3-49AC-8E8D-B7645E37C42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81196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548F3B8-484C-488B-AAC4-670092DF1312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A1391-27AC-4FED-91A0-F8D990EBA66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4766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5C38D2-C3D3-4342-83DA-8B4615B4FC57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3F1EF-299A-40F6-BB80-4107E922FA2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56773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F62906-98F8-4C47-AE8B-79814DA354B0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0327A-5919-430C-B0DD-DF9D4697938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650725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9A0A28-2661-4E63-9ED5-F424EEA8971D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8BDC20-AE4D-46DE-A7D1-B596D46D106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07379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5D829C-C821-4C8F-A5D1-3B0A7187A7C6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93C5A-7B4A-4407-A0D9-0921A6E9E84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090819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B86947-0AFC-4A29-957F-6EF6DBB20C2A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E3310-A4B4-4890-8FD1-C86E60FD158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50771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773783-3022-4B31-AEF0-3F8F7E074E40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3C136-764E-49B4-A51E-B1317AC7C74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46127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75242CF-251F-43A0-8D1A-B343757EC870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BAC40-B1EE-4050-A99A-4EF5D94D4B9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2895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2C0D58-17CB-48A7-A450-C5FC629CAEBE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5CBF7-E033-489E-ADA2-7454168A3AA2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6109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5269C8-BC0F-4C56-B983-F53EBB29A75D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9FF5B-BD59-4F84-954A-5ECD6294B21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97091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9ECA76-61EC-4077-B90F-AC6409377CE6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3788A3-DE92-4AAB-8616-ADBFA958235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30389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8533D6-207F-4655-A484-6E6A142361EE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06DC2-95BC-4EB9-8B23-EAEC7579FEC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65635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86F673-C633-4CFD-902A-F72F1BE508CE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959D6-CC1E-4375-8376-2E476FA036C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4710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F814BE-033A-4E8B-8AE7-F12A0BC42AC6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74288-5F8C-4191-BF59-04D768FDEE7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82397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E04B9C-6351-4250-821C-97A34DEFF5C9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4265A-114C-478F-B900-3A0F2AAA73B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53747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791B2E-41BD-4761-960D-52D0EB23C2D8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9D39D5-72B1-41D2-B999-FDFEDC945D4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016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49275"/>
            <a:ext cx="1943100" cy="5546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549275"/>
            <a:ext cx="5678487" cy="5546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6A6C1A-DF25-48DD-8D44-9BE871952E63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D3BB44-D334-4622-82E7-A2F0A120846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420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IA_Banne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3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49275"/>
            <a:ext cx="56880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7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2BE8CA8-3568-4595-93B8-11123EB909AB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20D971AC-CD45-4D5B-AEDB-44841729235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ABBC7B9-83C6-4729-B127-B7E452D4E6F6}" type="datetime1">
              <a:rPr lang="en-GB"/>
              <a:pPr/>
              <a:t>12/03/2018</a:t>
            </a:fld>
            <a:endParaRPr lang="en-GB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GB"/>
              <a:t>Mary Hennessey 8/04/04</a:t>
            </a:r>
          </a:p>
        </p:txBody>
      </p:sp>
      <p:sp>
        <p:nvSpPr>
          <p:cNvPr id="1167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A7C531C-7C4C-4A4C-8977-3765F567F1D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IA_Banne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36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49275"/>
            <a:ext cx="56880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7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2BE8CA8-3568-4595-93B8-11123EB909AB}" type="datetime1">
              <a:rPr lang="en-GB">
                <a:solidFill>
                  <a:srgbClr val="000000"/>
                </a:solidFill>
              </a:rPr>
              <a:pPr/>
              <a:t>12/03/2018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r>
              <a:rPr lang="en-GB" dirty="0">
                <a:solidFill>
                  <a:srgbClr val="000000"/>
                </a:solidFill>
              </a:rPr>
              <a:t>Mary Hennessey 8/04/04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20D971AC-CD45-4D5B-AEDB-448417292358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hc"/>
          <p:cNvSpPr txBox="1"/>
          <p:nvPr userDrawn="1"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" name="fc"/>
          <p:cNvSpPr txBox="1"/>
          <p:nvPr userDrawn="1"/>
        </p:nvSpPr>
        <p:spPr>
          <a:xfrm>
            <a:off x="0" y="6428740"/>
            <a:ext cx="9144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525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E9A0C-CB15-42A1-8EDC-B2C2EBC9A27B}" type="slidenum">
              <a:rPr lang="en-GB"/>
              <a:pPr/>
              <a:t>1</a:t>
            </a:fld>
            <a:endParaRPr lang="en-GB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72816"/>
            <a:ext cx="7772400" cy="1143000"/>
          </a:xfrm>
        </p:spPr>
        <p:txBody>
          <a:bodyPr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Safeguarding:</a:t>
            </a:r>
            <a:r>
              <a:rPr lang="en-GB" sz="2800" dirty="0" smtClean="0">
                <a:solidFill>
                  <a:schemeClr val="tx1"/>
                </a:solidFill>
              </a:rPr>
              <a:t/>
            </a:r>
            <a:br>
              <a:rPr lang="en-GB" sz="2800" dirty="0" smtClean="0">
                <a:solidFill>
                  <a:schemeClr val="tx1"/>
                </a:solidFill>
              </a:rPr>
            </a:br>
            <a:r>
              <a:rPr lang="en-GB" sz="2800" dirty="0" smtClean="0">
                <a:solidFill>
                  <a:schemeClr val="tx1"/>
                </a:solidFill>
              </a:rPr>
              <a:t>Security making </a:t>
            </a:r>
            <a:r>
              <a:rPr lang="en-GB" sz="2800" dirty="0">
                <a:solidFill>
                  <a:schemeClr val="tx1"/>
                </a:solidFill>
              </a:rPr>
              <a:t>people and places safer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8520" y="3658580"/>
            <a:ext cx="6400800" cy="1847056"/>
          </a:xfrm>
        </p:spPr>
        <p:txBody>
          <a:bodyPr/>
          <a:lstStyle/>
          <a:p>
            <a:endParaRPr lang="en-GB" sz="2400" dirty="0" smtClean="0"/>
          </a:p>
          <a:p>
            <a:endParaRPr lang="en-GB" sz="2400" dirty="0"/>
          </a:p>
          <a:p>
            <a:pPr algn="l"/>
            <a:endParaRPr lang="en-GB" sz="2400" dirty="0" smtClean="0"/>
          </a:p>
          <a:p>
            <a:pPr algn="l"/>
            <a:r>
              <a:rPr lang="en-GB" sz="2400" dirty="0" smtClean="0"/>
              <a:t>Ed Bateman</a:t>
            </a:r>
          </a:p>
          <a:p>
            <a:pPr algn="l"/>
            <a:r>
              <a:rPr lang="en-GB" sz="2400" dirty="0" smtClean="0"/>
              <a:t>Deputy Director </a:t>
            </a:r>
          </a:p>
          <a:p>
            <a:pPr algn="l"/>
            <a:r>
              <a:rPr lang="en-GB" sz="2400" dirty="0" smtClean="0"/>
              <a:t>Partnerships and Interventions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0E2-EA16-4007-A383-E46E44612551}" type="slidenum">
              <a:rPr lang="en-GB"/>
              <a:pPr/>
              <a:t>2</a:t>
            </a:fld>
            <a:endParaRPr lang="en-GB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SIA - who are we?</a:t>
            </a:r>
            <a:endParaRPr lang="en-US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484784"/>
            <a:ext cx="7772400" cy="4896544"/>
          </a:xfrm>
        </p:spPr>
        <p:txBody>
          <a:bodyPr/>
          <a:lstStyle/>
          <a:p>
            <a:r>
              <a:rPr lang="en-US" sz="2400" dirty="0" smtClean="0"/>
              <a:t>Public Body – sponsored by the Home Office</a:t>
            </a:r>
          </a:p>
          <a:p>
            <a:r>
              <a:rPr lang="en-US" sz="2400" dirty="0" smtClean="0"/>
              <a:t>Regulation of certain activities within the security industry</a:t>
            </a:r>
          </a:p>
          <a:p>
            <a:r>
              <a:rPr lang="en-US" sz="2400" dirty="0" smtClean="0"/>
              <a:t>Support the key priorities of the Home Office</a:t>
            </a:r>
          </a:p>
          <a:p>
            <a:pPr lvl="1"/>
            <a:r>
              <a:rPr lang="en-US" sz="1800" dirty="0"/>
              <a:t>Public protection</a:t>
            </a:r>
          </a:p>
          <a:p>
            <a:pPr lvl="1"/>
            <a:r>
              <a:rPr lang="en-US" sz="1800" dirty="0" smtClean="0"/>
              <a:t>Reduction and prevention of crime</a:t>
            </a:r>
          </a:p>
          <a:p>
            <a:r>
              <a:rPr lang="en-US" sz="2400" dirty="0"/>
              <a:t>Whole UK remit</a:t>
            </a:r>
          </a:p>
          <a:p>
            <a:r>
              <a:rPr lang="en-US" sz="2400" dirty="0"/>
              <a:t>Set and approve standards of </a:t>
            </a:r>
            <a:r>
              <a:rPr lang="en-US" sz="2400" dirty="0" smtClean="0"/>
              <a:t>training</a:t>
            </a:r>
            <a:endParaRPr lang="en-US" sz="2400" dirty="0"/>
          </a:p>
          <a:p>
            <a:r>
              <a:rPr lang="en-US" sz="2400" dirty="0" smtClean="0"/>
              <a:t>License </a:t>
            </a:r>
            <a:r>
              <a:rPr lang="en-US" sz="2400" dirty="0"/>
              <a:t>individual operatives</a:t>
            </a:r>
          </a:p>
          <a:p>
            <a:r>
              <a:rPr lang="en-US" sz="2400" dirty="0" smtClean="0"/>
              <a:t>Maintain </a:t>
            </a:r>
            <a:r>
              <a:rPr lang="en-US" sz="2400" dirty="0"/>
              <a:t>a (voluntary) register of approved providers of security industry services - ACS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104716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SIA in numbers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4464496"/>
          </a:xfrm>
        </p:spPr>
        <p:txBody>
          <a:bodyPr/>
          <a:lstStyle/>
          <a:p>
            <a:r>
              <a:rPr lang="en-GB" sz="2400" dirty="0" smtClean="0"/>
              <a:t>382,377 licenses held by 339,940 people</a:t>
            </a:r>
          </a:p>
          <a:p>
            <a:pPr lvl="1"/>
            <a:r>
              <a:rPr lang="en-GB" sz="2000" dirty="0" smtClean="0"/>
              <a:t>Door Supervisors 55%</a:t>
            </a:r>
          </a:p>
          <a:p>
            <a:pPr lvl="1"/>
            <a:r>
              <a:rPr lang="en-GB" sz="2000" dirty="0" smtClean="0"/>
              <a:t>Security Guarding 23%</a:t>
            </a:r>
          </a:p>
          <a:p>
            <a:pPr lvl="1"/>
            <a:r>
              <a:rPr lang="en-GB" sz="2000" dirty="0" smtClean="0"/>
              <a:t>CCTV 13%</a:t>
            </a:r>
          </a:p>
          <a:p>
            <a:pPr lvl="1"/>
            <a:r>
              <a:rPr lang="en-GB" sz="2000" dirty="0"/>
              <a:t>Close Protection 4%</a:t>
            </a:r>
          </a:p>
          <a:p>
            <a:r>
              <a:rPr lang="en-GB" sz="2400" dirty="0" smtClean="0"/>
              <a:t>Over 1,430,000 licenses issues since 2004</a:t>
            </a:r>
          </a:p>
          <a:p>
            <a:r>
              <a:rPr lang="en-GB" sz="2400" dirty="0"/>
              <a:t>46,000 licenses revoked; 36,000 refused</a:t>
            </a:r>
          </a:p>
          <a:p>
            <a:r>
              <a:rPr lang="en-GB" sz="2400" dirty="0" smtClean="0"/>
              <a:t>5000 intelligence feeds each year</a:t>
            </a:r>
          </a:p>
          <a:p>
            <a:r>
              <a:rPr lang="en-GB" sz="2400" dirty="0" smtClean="0"/>
              <a:t>Approximately 4000 businesses in licensable sectors </a:t>
            </a:r>
          </a:p>
          <a:p>
            <a:r>
              <a:rPr lang="en-GB" sz="2400" dirty="0" smtClean="0"/>
              <a:t>838 businesses Approved Contractor Status (ACS)</a:t>
            </a:r>
          </a:p>
          <a:p>
            <a:r>
              <a:rPr lang="en-GB" sz="2400" dirty="0" smtClean="0"/>
              <a:t>98% (random check) licence compliance 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BAC40-B1EE-4050-A99A-4EF5D94D4B93}" type="slidenum">
              <a:rPr lang="en-GB" smtClean="0">
                <a:solidFill>
                  <a:srgbClr val="000000"/>
                </a:solidFill>
              </a:rPr>
              <a:pPr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88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6048672" cy="647700"/>
          </a:xfrm>
        </p:spPr>
        <p:txBody>
          <a:bodyPr/>
          <a:lstStyle/>
          <a:p>
            <a:r>
              <a:rPr lang="en-GB" dirty="0" smtClean="0"/>
              <a:t>Partnerships - licensing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6858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732240" y="4725144"/>
            <a:ext cx="197215" cy="60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7848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6048672" cy="647700"/>
          </a:xfrm>
        </p:spPr>
        <p:txBody>
          <a:bodyPr/>
          <a:lstStyle/>
          <a:p>
            <a:r>
              <a:rPr lang="en-GB" dirty="0" smtClean="0"/>
              <a:t>  Partnerships - enforcement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37469322"/>
              </p:ext>
            </p:extLst>
          </p:nvPr>
        </p:nvGraphicFramePr>
        <p:xfrm>
          <a:off x="685800" y="1981200"/>
          <a:ext cx="77724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732240" y="4725144"/>
            <a:ext cx="197215" cy="605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61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0E2-EA16-4007-A383-E46E44612551}" type="slidenum">
              <a:rPr lang="en-GB"/>
              <a:pPr/>
              <a:t>6</a:t>
            </a:fld>
            <a:endParaRPr lang="en-GB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Safeguarding</a:t>
            </a:r>
            <a:endParaRPr lang="en-US" b="1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400" dirty="0" smtClean="0"/>
              <a:t>SIA used to do licensing and enforcement…….</a:t>
            </a:r>
          </a:p>
          <a:p>
            <a:r>
              <a:rPr lang="en-GB" sz="2400" dirty="0" smtClean="0"/>
              <a:t>The transition from the industry being part of the problem to an industry being part of the solution</a:t>
            </a:r>
          </a:p>
          <a:p>
            <a:pPr lvl="1"/>
            <a:r>
              <a:rPr lang="en-GB" sz="2000" dirty="0" smtClean="0"/>
              <a:t>Child </a:t>
            </a:r>
            <a:r>
              <a:rPr lang="en-GB" sz="2000" dirty="0"/>
              <a:t>Sexual Exploitation </a:t>
            </a:r>
            <a:endParaRPr lang="en-GB" sz="2000" dirty="0" smtClean="0"/>
          </a:p>
          <a:p>
            <a:pPr lvl="1"/>
            <a:r>
              <a:rPr lang="en-GB" sz="2000" dirty="0" smtClean="0"/>
              <a:t>Terrorism</a:t>
            </a:r>
          </a:p>
          <a:p>
            <a:pPr lvl="1"/>
            <a:r>
              <a:rPr lang="en-GB" sz="2000" dirty="0" smtClean="0"/>
              <a:t>Modern </a:t>
            </a:r>
            <a:r>
              <a:rPr lang="en-GB" sz="2000" dirty="0"/>
              <a:t>Day </a:t>
            </a:r>
            <a:r>
              <a:rPr lang="en-GB" sz="2000" dirty="0" smtClean="0"/>
              <a:t>Slavery</a:t>
            </a:r>
          </a:p>
          <a:p>
            <a:pPr lvl="1"/>
            <a:r>
              <a:rPr lang="en-GB" sz="2000" dirty="0" smtClean="0"/>
              <a:t>Serious </a:t>
            </a:r>
            <a:r>
              <a:rPr lang="en-GB" sz="2000" dirty="0"/>
              <a:t>and Organised Crime </a:t>
            </a:r>
            <a:endParaRPr lang="en-GB" sz="2000" dirty="0" smtClean="0"/>
          </a:p>
          <a:p>
            <a:pPr lvl="1"/>
            <a:r>
              <a:rPr lang="en-GB" sz="2000" dirty="0" smtClean="0"/>
              <a:t>Violence </a:t>
            </a:r>
            <a:r>
              <a:rPr lang="en-GB" sz="2000" dirty="0"/>
              <a:t>in the night time economy and across guarding generally </a:t>
            </a:r>
            <a:endParaRPr lang="en-GB" sz="2000" dirty="0" smtClean="0"/>
          </a:p>
          <a:p>
            <a:pPr lvl="1"/>
            <a:r>
              <a:rPr lang="en-GB" sz="2000" dirty="0" smtClean="0"/>
              <a:t>Vulnerability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63724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0E2-EA16-4007-A383-E46E44612551}" type="slidenum">
              <a:rPr lang="en-GB"/>
              <a:pPr/>
              <a:t>7</a:t>
            </a:fld>
            <a:endParaRPr lang="en-GB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404664"/>
            <a:ext cx="5688012" cy="647700"/>
          </a:xfrm>
        </p:spPr>
        <p:txBody>
          <a:bodyPr/>
          <a:lstStyle/>
          <a:p>
            <a:r>
              <a:rPr lang="en-GB" b="1" dirty="0"/>
              <a:t>Child Sexual Exploitation (CSE)</a:t>
            </a:r>
            <a:endParaRPr lang="en-US" b="1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4213" y="1844824"/>
            <a:ext cx="8062664" cy="3456384"/>
          </a:xfrm>
        </p:spPr>
        <p:txBody>
          <a:bodyPr/>
          <a:lstStyle/>
          <a:p>
            <a:pPr marL="0" lvl="0" indent="0">
              <a:buNone/>
            </a:pPr>
            <a:r>
              <a:rPr lang="en-GB" dirty="0" smtClean="0"/>
              <a:t>Messages:</a:t>
            </a:r>
          </a:p>
          <a:p>
            <a:pPr lvl="0"/>
            <a:r>
              <a:rPr lang="en-GB" sz="2400" dirty="0" smtClean="0"/>
              <a:t>Your </a:t>
            </a:r>
            <a:r>
              <a:rPr lang="en-GB" sz="2400" dirty="0"/>
              <a:t>licensed operatives work in the environments where CSE occurs</a:t>
            </a:r>
          </a:p>
          <a:p>
            <a:pPr lvl="0"/>
            <a:r>
              <a:rPr lang="en-GB" sz="2400" dirty="0" smtClean="0"/>
              <a:t>Refer </a:t>
            </a:r>
            <a:r>
              <a:rPr lang="en-GB" sz="2400" dirty="0"/>
              <a:t>to and be aware of the indicators of child sexual </a:t>
            </a:r>
            <a:r>
              <a:rPr lang="en-GB" sz="2400" dirty="0" smtClean="0"/>
              <a:t>exploitation</a:t>
            </a:r>
          </a:p>
          <a:p>
            <a:pPr lvl="0"/>
            <a:r>
              <a:rPr lang="en-GB" sz="2400" dirty="0" smtClean="0"/>
              <a:t>Know </a:t>
            </a:r>
            <a:r>
              <a:rPr lang="en-GB" sz="2400" dirty="0"/>
              <a:t>how to report it when approached for advice by your licensed operatives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54454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0E2-EA16-4007-A383-E46E44612551}" type="slidenum">
              <a:rPr lang="en-GB"/>
              <a:pPr/>
              <a:t>8</a:t>
            </a:fld>
            <a:endParaRPr lang="en-GB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404664"/>
            <a:ext cx="5688012" cy="647700"/>
          </a:xfrm>
        </p:spPr>
        <p:txBody>
          <a:bodyPr/>
          <a:lstStyle/>
          <a:p>
            <a:r>
              <a:rPr lang="en-GB" b="1" dirty="0" smtClean="0"/>
              <a:t>Counter-Terrorism (CT)</a:t>
            </a:r>
            <a:endParaRPr lang="en-US" b="1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8587801" cy="4464496"/>
          </a:xfrm>
        </p:spPr>
        <p:txBody>
          <a:bodyPr/>
          <a:lstStyle/>
          <a:p>
            <a:pPr marL="0" lvl="0" indent="0">
              <a:buNone/>
            </a:pPr>
            <a:r>
              <a:rPr lang="en-GB" dirty="0" smtClean="0"/>
              <a:t>Messages:</a:t>
            </a:r>
          </a:p>
          <a:p>
            <a:pPr lvl="0"/>
            <a:r>
              <a:rPr lang="en-GB" sz="2400" dirty="0" smtClean="0"/>
              <a:t>The </a:t>
            </a:r>
            <a:r>
              <a:rPr lang="en-GB" sz="2400" dirty="0"/>
              <a:t>security industry has a vital role to play in remaining alert to suspicious or unusual behaviour at or near crowded places or critical infrastructure</a:t>
            </a:r>
          </a:p>
          <a:p>
            <a:pPr lvl="0"/>
            <a:r>
              <a:rPr lang="en-GB" sz="2400" dirty="0"/>
              <a:t>Businesses must know how to report suspicious behaviour when approached by licensed operatives with information  </a:t>
            </a:r>
          </a:p>
          <a:p>
            <a:pPr lvl="0"/>
            <a:r>
              <a:rPr lang="en-GB" sz="2400" dirty="0"/>
              <a:t>Businesses should consider attending Project Griffin training and encouraging buyers and owners of secured infrastructure to engage with Project Argus. </a:t>
            </a:r>
          </a:p>
          <a:p>
            <a:pPr lvl="0"/>
            <a:r>
              <a:rPr lang="en-GB" sz="2400" dirty="0"/>
              <a:t>Visit our website regularly to get partner agency CT updates</a:t>
            </a:r>
          </a:p>
        </p:txBody>
      </p:sp>
    </p:spTree>
    <p:extLst>
      <p:ext uri="{BB962C8B-B14F-4D97-AF65-F5344CB8AC3E}">
        <p14:creationId xmlns:p14="http://schemas.microsoft.com/office/powerpoint/2010/main" xmlns="" val="55474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53" b="34746"/>
          <a:stretch/>
        </p:blipFill>
        <p:spPr>
          <a:xfrm>
            <a:off x="3627500" y="2124905"/>
            <a:ext cx="4844339" cy="4500000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0E2-EA16-4007-A383-E46E44612551}" type="slidenum">
              <a:rPr lang="en-GB"/>
              <a:pPr/>
              <a:t>9</a:t>
            </a:fld>
            <a:endParaRPr lang="en-GB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404664"/>
            <a:ext cx="5688012" cy="647700"/>
          </a:xfrm>
        </p:spPr>
        <p:txBody>
          <a:bodyPr/>
          <a:lstStyle/>
          <a:p>
            <a:r>
              <a:rPr lang="en-GB" b="1" dirty="0"/>
              <a:t>Modern Day Slavery</a:t>
            </a:r>
            <a:endParaRPr lang="en-GB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42364" y="1700808"/>
            <a:ext cx="4849716" cy="4680520"/>
          </a:xfrm>
        </p:spPr>
        <p:txBody>
          <a:bodyPr/>
          <a:lstStyle/>
          <a:p>
            <a:pPr marL="0" lvl="0" indent="0">
              <a:buNone/>
            </a:pPr>
            <a:r>
              <a:rPr lang="en-GB" dirty="0" smtClean="0"/>
              <a:t>Messages:</a:t>
            </a:r>
          </a:p>
          <a:p>
            <a:pPr lvl="0"/>
            <a:r>
              <a:rPr lang="en-GB" sz="2400" dirty="0" smtClean="0"/>
              <a:t>Modern </a:t>
            </a:r>
            <a:r>
              <a:rPr lang="en-GB" sz="2400" dirty="0"/>
              <a:t>Day Slavery (conscious and persistent exploitation of workers) is happening somewhere in the UK today in relation to our industry</a:t>
            </a:r>
          </a:p>
          <a:p>
            <a:pPr lvl="0"/>
            <a:r>
              <a:rPr lang="en-GB" sz="2400" dirty="0"/>
              <a:t>If you are tendering for or take over a contract where you consider this has happened or is happening, please report it  through the NRM</a:t>
            </a:r>
          </a:p>
        </p:txBody>
      </p:sp>
    </p:spTree>
    <p:extLst>
      <p:ext uri="{BB962C8B-B14F-4D97-AF65-F5344CB8AC3E}">
        <p14:creationId xmlns:p14="http://schemas.microsoft.com/office/powerpoint/2010/main" xmlns="" val="289524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0E2-EA16-4007-A383-E46E44612551}" type="slidenum">
              <a:rPr lang="en-GB"/>
              <a:pPr/>
              <a:t>10</a:t>
            </a:fld>
            <a:endParaRPr lang="en-GB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2" y="404664"/>
            <a:ext cx="6048027" cy="647700"/>
          </a:xfrm>
        </p:spPr>
        <p:txBody>
          <a:bodyPr/>
          <a:lstStyle/>
          <a:p>
            <a:r>
              <a:rPr lang="en-GB" b="1" dirty="0"/>
              <a:t>Serious and Organised Crime</a:t>
            </a:r>
            <a:endParaRPr lang="en-GB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7544" y="1567880"/>
            <a:ext cx="7514012" cy="5137720"/>
          </a:xfrm>
        </p:spPr>
        <p:txBody>
          <a:bodyPr/>
          <a:lstStyle/>
          <a:p>
            <a:pPr marL="0" lvl="0" indent="0">
              <a:buNone/>
            </a:pPr>
            <a:r>
              <a:rPr lang="en-GB" dirty="0" smtClean="0"/>
              <a:t>Messages:</a:t>
            </a:r>
          </a:p>
          <a:p>
            <a:pPr lvl="0"/>
            <a:r>
              <a:rPr lang="en-GB" sz="2400" dirty="0" smtClean="0"/>
              <a:t>If </a:t>
            </a:r>
            <a:r>
              <a:rPr lang="en-GB" sz="2400" dirty="0"/>
              <a:t>you consider that lifestyle criminals are behind a local business, </a:t>
            </a:r>
            <a:r>
              <a:rPr lang="en-GB" sz="2400" dirty="0" smtClean="0"/>
              <a:t>report </a:t>
            </a:r>
            <a:r>
              <a:rPr lang="en-GB" sz="2400" dirty="0"/>
              <a:t>the intelligence to an SIA investigator, Crimestoppers or through the SIA website reporting portal</a:t>
            </a:r>
          </a:p>
          <a:p>
            <a:pPr lvl="0"/>
            <a:r>
              <a:rPr lang="en-GB" sz="2400" dirty="0"/>
              <a:t>The SIA work with police, HMRC and other agencies and successfully </a:t>
            </a:r>
            <a:r>
              <a:rPr lang="en-GB" sz="2400" dirty="0" smtClean="0"/>
              <a:t>disrupt, frustrate and </a:t>
            </a:r>
            <a:r>
              <a:rPr lang="en-GB" sz="2400" dirty="0"/>
              <a:t>neutralise organised crime groups exploiting the security industry   </a:t>
            </a:r>
            <a:endParaRPr lang="en-GB" sz="2400" dirty="0" smtClean="0"/>
          </a:p>
          <a:p>
            <a:pPr lvl="0"/>
            <a:r>
              <a:rPr lang="en-GB" sz="2400" dirty="0" smtClean="0"/>
              <a:t>Working with police, we have been instrumental in removing multi million £ contracts from criminal controlled businesses redistributing contracts to ACS companies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88020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AD0E2-EA16-4007-A383-E46E44612551}" type="slidenum">
              <a:rPr lang="en-GB"/>
              <a:pPr/>
              <a:t>11</a:t>
            </a:fld>
            <a:endParaRPr lang="en-GB" dirty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404664"/>
            <a:ext cx="5688012" cy="647700"/>
          </a:xfrm>
        </p:spPr>
        <p:txBody>
          <a:bodyPr/>
          <a:lstStyle/>
          <a:p>
            <a:r>
              <a:rPr lang="en-GB" b="1" dirty="0"/>
              <a:t>Violence Reduction</a:t>
            </a:r>
            <a:endParaRPr lang="en-GB" dirty="0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42364" y="1552987"/>
            <a:ext cx="7514012" cy="5152613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Messages</a:t>
            </a:r>
          </a:p>
          <a:p>
            <a:r>
              <a:rPr lang="en-GB" sz="2400" dirty="0" smtClean="0"/>
              <a:t>SIA </a:t>
            </a:r>
            <a:r>
              <a:rPr lang="en-GB" sz="2400" dirty="0"/>
              <a:t>regional teams work closely with police and other partners to reduce violence associated with licensed premises in city and town </a:t>
            </a:r>
            <a:r>
              <a:rPr lang="en-GB" sz="2400" dirty="0" smtClean="0"/>
              <a:t>centres</a:t>
            </a:r>
          </a:p>
          <a:p>
            <a:r>
              <a:rPr lang="en-GB" sz="2400" dirty="0" smtClean="0"/>
              <a:t>Regional workshops changing </a:t>
            </a:r>
            <a:r>
              <a:rPr lang="en-GB" sz="2400" dirty="0"/>
              <a:t>perceptions </a:t>
            </a:r>
            <a:r>
              <a:rPr lang="en-GB" sz="2400" dirty="0" smtClean="0"/>
              <a:t>of and between police and door supervisors</a:t>
            </a:r>
          </a:p>
          <a:p>
            <a:r>
              <a:rPr lang="en-GB" sz="2400" dirty="0" smtClean="0"/>
              <a:t>Changing profile of violence – equally daytime</a:t>
            </a:r>
          </a:p>
          <a:p>
            <a:r>
              <a:rPr lang="en-GB" sz="2400" dirty="0" smtClean="0"/>
              <a:t>Significant under reporting of violence against door supervisors – cultural?</a:t>
            </a:r>
          </a:p>
          <a:p>
            <a:r>
              <a:rPr lang="en-GB" sz="2400" dirty="0"/>
              <a:t>The SIA is developing a Violence Reduction good practice register on their website including case studies of what works and initiative contact points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229142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Vulnerability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00808"/>
            <a:ext cx="7772400" cy="5004792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Messages:</a:t>
            </a:r>
          </a:p>
          <a:p>
            <a:r>
              <a:rPr lang="en-GB" sz="2400" dirty="0" smtClean="0"/>
              <a:t>Vera Baird and Newcastle</a:t>
            </a:r>
          </a:p>
          <a:p>
            <a:r>
              <a:rPr lang="en-GB" sz="2400" dirty="0" smtClean="0"/>
              <a:t>Assaults – often several opportunities missed </a:t>
            </a:r>
          </a:p>
          <a:p>
            <a:r>
              <a:rPr lang="en-GB" sz="2400" dirty="0" smtClean="0"/>
              <a:t>Not just women</a:t>
            </a:r>
          </a:p>
          <a:p>
            <a:r>
              <a:rPr lang="en-GB" sz="2400" dirty="0" smtClean="0"/>
              <a:t>Loads of initiatives</a:t>
            </a:r>
          </a:p>
          <a:p>
            <a:pPr lvl="1"/>
            <a:r>
              <a:rPr lang="en-GB" sz="2000" dirty="0" smtClean="0"/>
              <a:t>Ask for Angela</a:t>
            </a:r>
          </a:p>
          <a:p>
            <a:r>
              <a:rPr lang="en-GB" sz="2400" dirty="0" smtClean="0"/>
              <a:t>Jigsaw of agencies: Police, SIA, street pastors, taxi marshals, safe havens, door supervisors, street wardens, Town Centre Managers, street briefings, Business Crime Reduction Partnerships (radios)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dirty="0" smtClean="0"/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BAC40-B1EE-4050-A99A-4EF5D94D4B93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443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332656"/>
            <a:ext cx="5688012" cy="864319"/>
          </a:xfrm>
        </p:spPr>
        <p:txBody>
          <a:bodyPr/>
          <a:lstStyle/>
          <a:p>
            <a:pPr algn="ctr"/>
            <a:r>
              <a:rPr lang="en-GB" dirty="0" smtClean="0"/>
              <a:t>Safeguarding</a:t>
            </a:r>
            <a:br>
              <a:rPr lang="en-GB" dirty="0" smtClean="0"/>
            </a:br>
            <a:r>
              <a:rPr lang="en-GB" dirty="0" smtClean="0"/>
              <a:t>Getting the messages across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675" y="1556792"/>
            <a:ext cx="7772400" cy="4968552"/>
          </a:xfrm>
        </p:spPr>
        <p:txBody>
          <a:bodyPr/>
          <a:lstStyle/>
          <a:p>
            <a:r>
              <a:rPr lang="en-GB" sz="2400" dirty="0" smtClean="0"/>
              <a:t>CT and vulnerability are part of the training syllabus</a:t>
            </a:r>
          </a:p>
          <a:p>
            <a:r>
              <a:rPr lang="en-GB" sz="2400" dirty="0" smtClean="0"/>
              <a:t>Roll out of Griffin and Argos</a:t>
            </a:r>
          </a:p>
          <a:p>
            <a:r>
              <a:rPr lang="en-GB" sz="2400" dirty="0" smtClean="0"/>
              <a:t>Regional investigators set targets for visiting businesses to discuss safeguarding</a:t>
            </a:r>
          </a:p>
          <a:p>
            <a:r>
              <a:rPr lang="en-GB" sz="2400" dirty="0" smtClean="0"/>
              <a:t>Information and links on SIA website</a:t>
            </a:r>
          </a:p>
          <a:p>
            <a:r>
              <a:rPr lang="en-GB" sz="2400" dirty="0" smtClean="0"/>
              <a:t>Good businesses provide additional training</a:t>
            </a:r>
          </a:p>
          <a:p>
            <a:r>
              <a:rPr lang="en-GB" sz="2400" dirty="0" smtClean="0"/>
              <a:t>Police working closely with local venues</a:t>
            </a:r>
          </a:p>
          <a:p>
            <a:r>
              <a:rPr lang="en-GB" sz="2400" dirty="0" smtClean="0"/>
              <a:t>NaCTSO – Crowded Places Guidebook</a:t>
            </a:r>
          </a:p>
          <a:p>
            <a:r>
              <a:rPr lang="en-GB" sz="2400" dirty="0" smtClean="0"/>
              <a:t>Challenges:</a:t>
            </a:r>
          </a:p>
          <a:p>
            <a:pPr lvl="1"/>
            <a:r>
              <a:rPr lang="en-GB" sz="2000" dirty="0" smtClean="0"/>
              <a:t>Growth of Door </a:t>
            </a:r>
            <a:r>
              <a:rPr lang="en-GB" sz="2000" dirty="0"/>
              <a:t>Supervisor responsibilities and upskilling </a:t>
            </a:r>
            <a:r>
              <a:rPr lang="en-GB" sz="2000" dirty="0" smtClean="0"/>
              <a:t>as </a:t>
            </a:r>
            <a:r>
              <a:rPr lang="en-GB" sz="2000" dirty="0"/>
              <a:t>role casualising? </a:t>
            </a:r>
            <a:endParaRPr lang="en-GB" sz="2000" dirty="0" smtClean="0"/>
          </a:p>
          <a:p>
            <a:pPr lvl="1"/>
            <a:r>
              <a:rPr lang="en-GB" sz="2000" dirty="0" smtClean="0"/>
              <a:t>Getting the safeguarding messages to the ‘hard to reach’</a:t>
            </a:r>
          </a:p>
          <a:p>
            <a:pPr lvl="1"/>
            <a:endParaRPr lang="en-GB" sz="2000" dirty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BAC40-B1EE-4050-A99A-4EF5D94D4B93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3318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E9A0C-CB15-42A1-8EDC-B2C2EBC9A27B}" type="slidenum">
              <a:rPr lang="en-GB"/>
              <a:pPr/>
              <a:t>14</a:t>
            </a:fld>
            <a:endParaRPr lang="en-GB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72816"/>
            <a:ext cx="7772400" cy="1143000"/>
          </a:xfrm>
        </p:spPr>
        <p:txBody>
          <a:bodyPr/>
          <a:lstStyle/>
          <a:p>
            <a:pPr algn="ctr"/>
            <a:r>
              <a:rPr lang="en-GB" sz="4800" dirty="0" smtClean="0">
                <a:solidFill>
                  <a:schemeClr val="tx1"/>
                </a:solidFill>
              </a:rPr>
              <a:t>Safeguarding:</a:t>
            </a:r>
            <a:r>
              <a:rPr lang="en-GB" sz="2800" dirty="0" smtClean="0">
                <a:solidFill>
                  <a:schemeClr val="tx1"/>
                </a:solidFill>
              </a:rPr>
              <a:t/>
            </a:r>
            <a:br>
              <a:rPr lang="en-GB" sz="2800" dirty="0" smtClean="0">
                <a:solidFill>
                  <a:schemeClr val="tx1"/>
                </a:solidFill>
              </a:rPr>
            </a:br>
            <a:r>
              <a:rPr lang="en-GB" sz="2800" dirty="0" smtClean="0">
                <a:solidFill>
                  <a:schemeClr val="tx1"/>
                </a:solidFill>
              </a:rPr>
              <a:t>Security making </a:t>
            </a:r>
            <a:r>
              <a:rPr lang="en-GB" sz="2800" dirty="0">
                <a:solidFill>
                  <a:schemeClr val="tx1"/>
                </a:solidFill>
              </a:rPr>
              <a:t>people and places safer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8520" y="3658580"/>
            <a:ext cx="6400800" cy="1847056"/>
          </a:xfrm>
        </p:spPr>
        <p:txBody>
          <a:bodyPr/>
          <a:lstStyle/>
          <a:p>
            <a:endParaRPr lang="en-GB" sz="2400" dirty="0" smtClean="0"/>
          </a:p>
          <a:p>
            <a:endParaRPr lang="en-GB" sz="2400" dirty="0"/>
          </a:p>
          <a:p>
            <a:pPr algn="l"/>
            <a:endParaRPr lang="en-GB" sz="2400" dirty="0" smtClean="0"/>
          </a:p>
          <a:p>
            <a:pPr algn="l"/>
            <a:r>
              <a:rPr lang="en-GB" sz="2400" dirty="0" smtClean="0"/>
              <a:t>Ed Bateman</a:t>
            </a:r>
          </a:p>
          <a:p>
            <a:pPr algn="l"/>
            <a:r>
              <a:rPr lang="en-GB" sz="2400" dirty="0" smtClean="0"/>
              <a:t>Deputy Director </a:t>
            </a:r>
          </a:p>
          <a:p>
            <a:pPr algn="l"/>
            <a:r>
              <a:rPr lang="en-GB" sz="2400" dirty="0" smtClean="0"/>
              <a:t>Partnerships and Interventions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397826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New Blank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ew 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63866" tIns="31933" rIns="63866" bIns="31933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63866" tIns="31933" rIns="63866" bIns="31933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w Blan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Blan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63866" tIns="31933" rIns="63866" bIns="31933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63866" tIns="31933" rIns="63866" bIns="31933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">
  <a:themeElements>
    <a:clrScheme name="New Blank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New 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63866" tIns="31933" rIns="63866" bIns="31933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63866" tIns="31933" rIns="63866" bIns="31933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ew Blan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Blan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678</TotalTime>
  <Words>831</Words>
  <Application>Microsoft Office PowerPoint</Application>
  <PresentationFormat>On-screen Show (4:3)</PresentationFormat>
  <Paragraphs>140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blank</vt:lpstr>
      <vt:lpstr>Custom Design</vt:lpstr>
      <vt:lpstr>1_blank</vt:lpstr>
      <vt:lpstr>Safeguarding: Security making people and places safer</vt:lpstr>
      <vt:lpstr>SIA - who are we?</vt:lpstr>
      <vt:lpstr>The SIA in numbers</vt:lpstr>
      <vt:lpstr>Partnerships - licensing</vt:lpstr>
      <vt:lpstr>  Partnerships - enforcement</vt:lpstr>
      <vt:lpstr>Safeguarding</vt:lpstr>
      <vt:lpstr>Child Sexual Exploitation (CSE)</vt:lpstr>
      <vt:lpstr>Counter-Terrorism (CT)</vt:lpstr>
      <vt:lpstr>Modern Day Slavery</vt:lpstr>
      <vt:lpstr>Serious and Organised Crime</vt:lpstr>
      <vt:lpstr>Violence Reduction</vt:lpstr>
      <vt:lpstr>Vulnerability</vt:lpstr>
      <vt:lpstr>Safeguarding Getting the messages across</vt:lpstr>
      <vt:lpstr>Safeguarding: Security making people and places safer</vt:lpstr>
    </vt:vector>
  </TitlesOfParts>
  <Company>Security Industry Authority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Safeguarding: making people and places safer</dc:title>
  <dc:creator>Peter Selwyn-Smith</dc:creator>
  <cp:lastModifiedBy>Paul Wotton</cp:lastModifiedBy>
  <cp:revision>42</cp:revision>
  <dcterms:created xsi:type="dcterms:W3CDTF">2017-05-18T15:35:43Z</dcterms:created>
  <dcterms:modified xsi:type="dcterms:W3CDTF">2018-03-12T17:39:31Z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add93cf3-e9e6-42f6-9a26-fa7da5af5d38</vt:lpwstr>
  </property>
  <property fmtid="{D5CDD505-2E9C-101B-9397-08002B2CF9AE}" pid="3" name="_AdHocReviewCycleID">
    <vt:i4>789078203</vt:i4>
  </property>
  <property fmtid="{D5CDD505-2E9C-101B-9397-08002B2CF9AE}" pid="4" name="_NewReviewCycle">
    <vt:lpwstr/>
  </property>
  <property fmtid="{D5CDD505-2E9C-101B-9397-08002B2CF9AE}" pid="5" name="_EmailSubject">
    <vt:lpwstr>National Pubwatch Conference 2018</vt:lpwstr>
  </property>
  <property fmtid="{D5CDD505-2E9C-101B-9397-08002B2CF9AE}" pid="6" name="_AuthorEmail">
    <vt:lpwstr>Ed.Bateman@sia.gsi.gov.uk</vt:lpwstr>
  </property>
  <property fmtid="{D5CDD505-2E9C-101B-9397-08002B2CF9AE}" pid="7" name="_AuthorEmailDisplayName">
    <vt:lpwstr>Ed Bateman</vt:lpwstr>
  </property>
  <property fmtid="{D5CDD505-2E9C-101B-9397-08002B2CF9AE}" pid="8" name="SIAGSC">
    <vt:lpwstr>(INVISIBLE) OFFICIAL</vt:lpwstr>
  </property>
  <property fmtid="{D5CDD505-2E9C-101B-9397-08002B2CF9AE}" pid="9" name="_PreviousAdHocReviewCycleID">
    <vt:i4>-2000868696</vt:i4>
  </property>
</Properties>
</file>