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58"/>
  </p:notesMasterIdLst>
  <p:handoutMasterIdLst>
    <p:handoutMasterId r:id="rId59"/>
  </p:handoutMasterIdLst>
  <p:sldIdLst>
    <p:sldId id="929" r:id="rId2"/>
    <p:sldId id="937" r:id="rId3"/>
    <p:sldId id="938" r:id="rId4"/>
    <p:sldId id="970" r:id="rId5"/>
    <p:sldId id="971" r:id="rId6"/>
    <p:sldId id="940" r:id="rId7"/>
    <p:sldId id="941" r:id="rId8"/>
    <p:sldId id="942" r:id="rId9"/>
    <p:sldId id="943" r:id="rId10"/>
    <p:sldId id="954" r:id="rId11"/>
    <p:sldId id="945" r:id="rId12"/>
    <p:sldId id="955" r:id="rId13"/>
    <p:sldId id="946" r:id="rId14"/>
    <p:sldId id="956" r:id="rId15"/>
    <p:sldId id="973" r:id="rId16"/>
    <p:sldId id="974" r:id="rId17"/>
    <p:sldId id="979" r:id="rId18"/>
    <p:sldId id="980" r:id="rId19"/>
    <p:sldId id="981" r:id="rId20"/>
    <p:sldId id="982" r:id="rId21"/>
    <p:sldId id="983" r:id="rId22"/>
    <p:sldId id="984" r:id="rId23"/>
    <p:sldId id="951" r:id="rId24"/>
    <p:sldId id="976" r:id="rId25"/>
    <p:sldId id="978" r:id="rId26"/>
    <p:sldId id="977" r:id="rId27"/>
    <p:sldId id="975" r:id="rId28"/>
    <p:sldId id="952" r:id="rId29"/>
    <p:sldId id="953" r:id="rId30"/>
    <p:sldId id="985" r:id="rId31"/>
    <p:sldId id="960" r:id="rId32"/>
    <p:sldId id="987" r:id="rId33"/>
    <p:sldId id="962" r:id="rId34"/>
    <p:sldId id="961" r:id="rId35"/>
    <p:sldId id="990" r:id="rId36"/>
    <p:sldId id="988" r:id="rId37"/>
    <p:sldId id="989" r:id="rId38"/>
    <p:sldId id="986" r:id="rId39"/>
    <p:sldId id="959" r:id="rId40"/>
    <p:sldId id="968" r:id="rId41"/>
    <p:sldId id="992" r:id="rId42"/>
    <p:sldId id="993" r:id="rId43"/>
    <p:sldId id="994" r:id="rId44"/>
    <p:sldId id="995" r:id="rId45"/>
    <p:sldId id="996" r:id="rId46"/>
    <p:sldId id="997" r:id="rId47"/>
    <p:sldId id="998" r:id="rId48"/>
    <p:sldId id="991" r:id="rId49"/>
    <p:sldId id="999" r:id="rId50"/>
    <p:sldId id="1000" r:id="rId51"/>
    <p:sldId id="964" r:id="rId52"/>
    <p:sldId id="1001" r:id="rId53"/>
    <p:sldId id="1002" r:id="rId54"/>
    <p:sldId id="1003" r:id="rId55"/>
    <p:sldId id="1004" r:id="rId56"/>
    <p:sldId id="910" r:id="rId57"/>
  </p:sldIdLst>
  <p:sldSz cx="9144000" cy="6858000" type="screen4x3"/>
  <p:notesSz cx="7102475" cy="9388475"/>
  <p:defaultTextStyle>
    <a:defPPr>
      <a:defRPr lang="en-US"/>
    </a:defPPr>
    <a:lvl1pPr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5pPr>
    <a:lvl6pPr marL="2286000" algn="l" defTabSz="914400" rtl="0" eaLnBrk="1" latinLnBrk="0" hangingPunct="1">
      <a:defRPr sz="2400" kern="1200">
        <a:solidFill>
          <a:schemeClr val="tx1"/>
        </a:solidFill>
        <a:latin typeface="Arial" pitchFamily="34" charset="0"/>
        <a:ea typeface="ＭＳ Ｐゴシック" pitchFamily="34" charset="-128"/>
        <a:cs typeface="+mn-cs"/>
      </a:defRPr>
    </a:lvl6pPr>
    <a:lvl7pPr marL="2743200" algn="l" defTabSz="914400" rtl="0" eaLnBrk="1" latinLnBrk="0" hangingPunct="1">
      <a:defRPr sz="2400" kern="1200">
        <a:solidFill>
          <a:schemeClr val="tx1"/>
        </a:solidFill>
        <a:latin typeface="Arial" pitchFamily="34" charset="0"/>
        <a:ea typeface="ＭＳ Ｐゴシック" pitchFamily="34" charset="-128"/>
        <a:cs typeface="+mn-cs"/>
      </a:defRPr>
    </a:lvl7pPr>
    <a:lvl8pPr marL="3200400" algn="l" defTabSz="914400" rtl="0" eaLnBrk="1" latinLnBrk="0" hangingPunct="1">
      <a:defRPr sz="2400" kern="1200">
        <a:solidFill>
          <a:schemeClr val="tx1"/>
        </a:solidFill>
        <a:latin typeface="Arial" pitchFamily="34" charset="0"/>
        <a:ea typeface="ＭＳ Ｐゴシック" pitchFamily="34" charset="-128"/>
        <a:cs typeface="+mn-cs"/>
      </a:defRPr>
    </a:lvl8pPr>
    <a:lvl9pPr marL="3657600" algn="l" defTabSz="914400" rtl="0" eaLnBrk="1" latinLnBrk="0" hangingPunct="1">
      <a:defRPr sz="2400"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33"/>
    <a:srgbClr val="343434"/>
    <a:srgbClr val="A2C3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787"/>
    <p:restoredTop sz="90929"/>
  </p:normalViewPr>
  <p:slideViewPr>
    <p:cSldViewPr>
      <p:cViewPr varScale="1">
        <p:scale>
          <a:sx n="83" d="100"/>
          <a:sy n="83" d="100"/>
        </p:scale>
        <p:origin x="108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357" cy="468532"/>
          </a:xfrm>
          <a:prstGeom prst="rect">
            <a:avLst/>
          </a:prstGeom>
        </p:spPr>
        <p:txBody>
          <a:bodyPr vert="horz" lIns="91641" tIns="45821" rIns="91641" bIns="45821" rtlCol="0"/>
          <a:lstStyle>
            <a:lvl1pPr algn="l" eaLnBrk="0" hangingPunct="0">
              <a:defRPr sz="1200">
                <a:latin typeface="Arial" charset="0"/>
                <a:ea typeface="ＭＳ Ｐゴシック" pitchFamily="1" charset="-128"/>
                <a:cs typeface="+mn-cs"/>
              </a:defRPr>
            </a:lvl1pPr>
          </a:lstStyle>
          <a:p>
            <a:pPr>
              <a:defRPr/>
            </a:pPr>
            <a:endParaRPr lang="en-GB"/>
          </a:p>
        </p:txBody>
      </p:sp>
      <p:sp>
        <p:nvSpPr>
          <p:cNvPr id="3" name="Date Placeholder 2"/>
          <p:cNvSpPr>
            <a:spLocks noGrp="1"/>
          </p:cNvSpPr>
          <p:nvPr>
            <p:ph type="dt" sz="quarter" idx="1"/>
          </p:nvPr>
        </p:nvSpPr>
        <p:spPr>
          <a:xfrm>
            <a:off x="4023481" y="0"/>
            <a:ext cx="3077357" cy="468532"/>
          </a:xfrm>
          <a:prstGeom prst="rect">
            <a:avLst/>
          </a:prstGeom>
        </p:spPr>
        <p:txBody>
          <a:bodyPr vert="horz" lIns="91641" tIns="45821" rIns="91641" bIns="45821" rtlCol="0"/>
          <a:lstStyle>
            <a:lvl1pPr algn="r" eaLnBrk="0" hangingPunct="0">
              <a:defRPr sz="1200">
                <a:latin typeface="Arial" charset="0"/>
                <a:ea typeface="ＭＳ Ｐゴシック" pitchFamily="1" charset="-128"/>
                <a:cs typeface="+mn-cs"/>
              </a:defRPr>
            </a:lvl1pPr>
          </a:lstStyle>
          <a:p>
            <a:pPr>
              <a:defRPr/>
            </a:pPr>
            <a:fld id="{4037FF61-C8A5-49A5-9F82-37E342ED6051}" type="datetimeFigureOut">
              <a:rPr lang="en-GB"/>
              <a:pPr>
                <a:defRPr/>
              </a:pPr>
              <a:t>19/02/2016</a:t>
            </a:fld>
            <a:endParaRPr lang="en-GB"/>
          </a:p>
        </p:txBody>
      </p:sp>
      <p:sp>
        <p:nvSpPr>
          <p:cNvPr id="4" name="Footer Placeholder 3"/>
          <p:cNvSpPr>
            <a:spLocks noGrp="1"/>
          </p:cNvSpPr>
          <p:nvPr>
            <p:ph type="ftr" sz="quarter" idx="2"/>
          </p:nvPr>
        </p:nvSpPr>
        <p:spPr>
          <a:xfrm>
            <a:off x="0" y="8918457"/>
            <a:ext cx="3077357" cy="468532"/>
          </a:xfrm>
          <a:prstGeom prst="rect">
            <a:avLst/>
          </a:prstGeom>
        </p:spPr>
        <p:txBody>
          <a:bodyPr vert="horz" lIns="91641" tIns="45821" rIns="91641" bIns="45821" rtlCol="0" anchor="b"/>
          <a:lstStyle>
            <a:lvl1pPr algn="l" eaLnBrk="0" hangingPunct="0">
              <a:defRPr sz="1200">
                <a:latin typeface="Arial" charset="0"/>
                <a:ea typeface="ＭＳ Ｐゴシック" pitchFamily="1" charset="-128"/>
                <a:cs typeface="+mn-cs"/>
              </a:defRPr>
            </a:lvl1pPr>
          </a:lstStyle>
          <a:p>
            <a:pPr>
              <a:defRPr/>
            </a:pPr>
            <a:endParaRPr lang="en-GB"/>
          </a:p>
        </p:txBody>
      </p:sp>
      <p:sp>
        <p:nvSpPr>
          <p:cNvPr id="5" name="Slide Number Placeholder 4"/>
          <p:cNvSpPr>
            <a:spLocks noGrp="1"/>
          </p:cNvSpPr>
          <p:nvPr>
            <p:ph type="sldNum" sz="quarter" idx="3"/>
          </p:nvPr>
        </p:nvSpPr>
        <p:spPr>
          <a:xfrm>
            <a:off x="4023481" y="8918457"/>
            <a:ext cx="3077357" cy="468532"/>
          </a:xfrm>
          <a:prstGeom prst="rect">
            <a:avLst/>
          </a:prstGeom>
        </p:spPr>
        <p:txBody>
          <a:bodyPr vert="horz" lIns="91641" tIns="45821" rIns="91641" bIns="45821" rtlCol="0" anchor="b"/>
          <a:lstStyle>
            <a:lvl1pPr algn="r" eaLnBrk="0" hangingPunct="0">
              <a:defRPr sz="1200">
                <a:latin typeface="Arial" charset="0"/>
                <a:ea typeface="ＭＳ Ｐゴシック" pitchFamily="1" charset="-128"/>
                <a:cs typeface="+mn-cs"/>
              </a:defRPr>
            </a:lvl1pPr>
          </a:lstStyle>
          <a:p>
            <a:pPr>
              <a:defRPr/>
            </a:pPr>
            <a:fld id="{60273B19-E1CA-4772-AC67-ECA6D2801F2B}" type="slidenum">
              <a:rPr lang="en-GB"/>
              <a:pPr>
                <a:defRPr/>
              </a:pPr>
              <a:t>‹#›</a:t>
            </a:fld>
            <a:endParaRPr lang="en-GB"/>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357" cy="468532"/>
          </a:xfrm>
          <a:prstGeom prst="rect">
            <a:avLst/>
          </a:prstGeom>
        </p:spPr>
        <p:txBody>
          <a:bodyPr vert="horz" lIns="91641" tIns="45821" rIns="91641" bIns="45821" rtlCol="0"/>
          <a:lstStyle>
            <a:lvl1pPr algn="l" eaLnBrk="0" hangingPunct="0">
              <a:defRPr sz="1200">
                <a:latin typeface="Arial" charset="0"/>
                <a:ea typeface="ＭＳ Ｐゴシック" pitchFamily="1" charset="-128"/>
                <a:cs typeface="+mn-cs"/>
              </a:defRPr>
            </a:lvl1pPr>
          </a:lstStyle>
          <a:p>
            <a:pPr>
              <a:defRPr/>
            </a:pPr>
            <a:endParaRPr lang="en-GB"/>
          </a:p>
        </p:txBody>
      </p:sp>
      <p:sp>
        <p:nvSpPr>
          <p:cNvPr id="3" name="Date Placeholder 2"/>
          <p:cNvSpPr>
            <a:spLocks noGrp="1"/>
          </p:cNvSpPr>
          <p:nvPr>
            <p:ph type="dt" idx="1"/>
          </p:nvPr>
        </p:nvSpPr>
        <p:spPr>
          <a:xfrm>
            <a:off x="4023481" y="0"/>
            <a:ext cx="3077357" cy="468532"/>
          </a:xfrm>
          <a:prstGeom prst="rect">
            <a:avLst/>
          </a:prstGeom>
        </p:spPr>
        <p:txBody>
          <a:bodyPr vert="horz" lIns="91641" tIns="45821" rIns="91641" bIns="45821" rtlCol="0"/>
          <a:lstStyle>
            <a:lvl1pPr algn="r" eaLnBrk="0" hangingPunct="0">
              <a:defRPr sz="1200">
                <a:latin typeface="Arial" charset="0"/>
                <a:ea typeface="ＭＳ Ｐゴシック" pitchFamily="1" charset="-128"/>
                <a:cs typeface="+mn-cs"/>
              </a:defRPr>
            </a:lvl1pPr>
          </a:lstStyle>
          <a:p>
            <a:pPr>
              <a:defRPr/>
            </a:pPr>
            <a:fld id="{F2FDA01A-99A6-4A2C-B8DD-FF5437AE2618}" type="datetimeFigureOut">
              <a:rPr lang="en-GB"/>
              <a:pPr>
                <a:defRPr/>
              </a:pPr>
              <a:t>19/02/2016</a:t>
            </a:fld>
            <a:endParaRPr lang="en-GB"/>
          </a:p>
        </p:txBody>
      </p:sp>
      <p:sp>
        <p:nvSpPr>
          <p:cNvPr id="4" name="Slide Image Placeholder 3"/>
          <p:cNvSpPr>
            <a:spLocks noGrp="1" noRot="1" noChangeAspect="1"/>
          </p:cNvSpPr>
          <p:nvPr>
            <p:ph type="sldImg" idx="2"/>
          </p:nvPr>
        </p:nvSpPr>
        <p:spPr>
          <a:xfrm>
            <a:off x="1203325" y="703263"/>
            <a:ext cx="4695825" cy="3521075"/>
          </a:xfrm>
          <a:prstGeom prst="rect">
            <a:avLst/>
          </a:prstGeom>
          <a:noFill/>
          <a:ln w="12700">
            <a:solidFill>
              <a:prstClr val="black"/>
            </a:solidFill>
          </a:ln>
        </p:spPr>
        <p:txBody>
          <a:bodyPr vert="horz" lIns="91641" tIns="45821" rIns="91641" bIns="45821" rtlCol="0" anchor="ctr"/>
          <a:lstStyle/>
          <a:p>
            <a:pPr lvl="0"/>
            <a:endParaRPr lang="en-GB" noProof="0"/>
          </a:p>
        </p:txBody>
      </p:sp>
      <p:sp>
        <p:nvSpPr>
          <p:cNvPr id="5" name="Notes Placeholder 4"/>
          <p:cNvSpPr>
            <a:spLocks noGrp="1"/>
          </p:cNvSpPr>
          <p:nvPr>
            <p:ph type="body" sz="quarter" idx="3"/>
          </p:nvPr>
        </p:nvSpPr>
        <p:spPr>
          <a:xfrm>
            <a:off x="710412" y="4459228"/>
            <a:ext cx="5681653" cy="4225707"/>
          </a:xfrm>
          <a:prstGeom prst="rect">
            <a:avLst/>
          </a:prstGeom>
        </p:spPr>
        <p:txBody>
          <a:bodyPr vert="horz" lIns="91641" tIns="45821" rIns="91641" bIns="45821"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918457"/>
            <a:ext cx="3077357" cy="468532"/>
          </a:xfrm>
          <a:prstGeom prst="rect">
            <a:avLst/>
          </a:prstGeom>
        </p:spPr>
        <p:txBody>
          <a:bodyPr vert="horz" lIns="91641" tIns="45821" rIns="91641" bIns="45821" rtlCol="0" anchor="b"/>
          <a:lstStyle>
            <a:lvl1pPr algn="l" eaLnBrk="0" hangingPunct="0">
              <a:defRPr sz="1200">
                <a:latin typeface="Arial" charset="0"/>
                <a:ea typeface="ＭＳ Ｐゴシック" pitchFamily="1" charset="-128"/>
                <a:cs typeface="+mn-cs"/>
              </a:defRPr>
            </a:lvl1pPr>
          </a:lstStyle>
          <a:p>
            <a:pPr>
              <a:defRPr/>
            </a:pPr>
            <a:endParaRPr lang="en-GB"/>
          </a:p>
        </p:txBody>
      </p:sp>
      <p:sp>
        <p:nvSpPr>
          <p:cNvPr id="7" name="Slide Number Placeholder 6"/>
          <p:cNvSpPr>
            <a:spLocks noGrp="1"/>
          </p:cNvSpPr>
          <p:nvPr>
            <p:ph type="sldNum" sz="quarter" idx="5"/>
          </p:nvPr>
        </p:nvSpPr>
        <p:spPr>
          <a:xfrm>
            <a:off x="4023481" y="8918457"/>
            <a:ext cx="3077357" cy="468532"/>
          </a:xfrm>
          <a:prstGeom prst="rect">
            <a:avLst/>
          </a:prstGeom>
        </p:spPr>
        <p:txBody>
          <a:bodyPr vert="horz" lIns="91641" tIns="45821" rIns="91641" bIns="45821" rtlCol="0" anchor="b"/>
          <a:lstStyle>
            <a:lvl1pPr algn="r" eaLnBrk="0" hangingPunct="0">
              <a:defRPr sz="1200">
                <a:latin typeface="Arial" charset="0"/>
                <a:ea typeface="ＭＳ Ｐゴシック" pitchFamily="1" charset="-128"/>
                <a:cs typeface="+mn-cs"/>
              </a:defRPr>
            </a:lvl1pPr>
          </a:lstStyle>
          <a:p>
            <a:pPr>
              <a:defRPr/>
            </a:pPr>
            <a:fld id="{D500BCAA-1735-482A-8487-37CECB081CF1}" type="slidenum">
              <a:rPr lang="en-GB"/>
              <a:pPr>
                <a:defRPr/>
              </a:pPr>
              <a:t>‹#›</a:t>
            </a:fld>
            <a:endParaRPr lang="en-GB"/>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smtClean="0"/>
              <a:t>Keep presentations right up to date</a:t>
            </a:r>
          </a:p>
        </p:txBody>
      </p:sp>
      <p:sp>
        <p:nvSpPr>
          <p:cNvPr id="378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A06604B-8E89-4380-B074-CA73D871AC2C}" type="slidenum">
              <a:rPr lang="en-GB" smtClean="0">
                <a:latin typeface="Arial" pitchFamily="34" charset="0"/>
                <a:ea typeface="ＭＳ Ｐゴシック" pitchFamily="34" charset="-128"/>
              </a:rPr>
              <a:pPr/>
              <a:t>1</a:t>
            </a:fld>
            <a:endParaRPr lang="en-GB" smtClean="0">
              <a:latin typeface="Arial" pitchFamily="34" charset="0"/>
              <a:ea typeface="ＭＳ Ｐゴシック"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542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315BC23-EF65-4BD3-9EF8-1E5F88C3033B}" type="slidenum">
              <a:rPr lang="en-GB" smtClean="0">
                <a:latin typeface="Arial" pitchFamily="34" charset="0"/>
                <a:ea typeface="ＭＳ Ｐゴシック" pitchFamily="34" charset="-128"/>
              </a:rPr>
              <a:pPr/>
              <a:t>10</a:t>
            </a:fld>
            <a:endParaRPr lang="en-GB" smtClean="0">
              <a:latin typeface="Arial" pitchFamily="34" charset="0"/>
              <a:ea typeface="ＭＳ Ｐゴシック"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553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F7F9068-E1D0-4028-AAA5-E90CCF503BDA}" type="slidenum">
              <a:rPr lang="en-GB" smtClean="0">
                <a:latin typeface="Arial" pitchFamily="34" charset="0"/>
                <a:ea typeface="ＭＳ Ｐゴシック" pitchFamily="34" charset="-128"/>
              </a:rPr>
              <a:pPr/>
              <a:t>11</a:t>
            </a:fld>
            <a:endParaRPr lang="en-GB" smtClean="0">
              <a:latin typeface="Arial" pitchFamily="34" charset="0"/>
              <a:ea typeface="ＭＳ Ｐゴシック"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p:spPr>
      </p:sp>
      <p:sp>
        <p:nvSpPr>
          <p:cNvPr id="56323"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563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615AC17-6445-40E4-97D1-22E1828D7F56}" type="slidenum">
              <a:rPr lang="en-GB" smtClean="0">
                <a:latin typeface="Arial" pitchFamily="34" charset="0"/>
                <a:ea typeface="ＭＳ Ｐゴシック" pitchFamily="34" charset="-128"/>
              </a:rPr>
              <a:pPr/>
              <a:t>12</a:t>
            </a:fld>
            <a:endParaRPr lang="en-GB" smtClean="0">
              <a:latin typeface="Arial" pitchFamily="34" charset="0"/>
              <a:ea typeface="ＭＳ Ｐゴシック"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57347"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5734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2A09B15-50FF-4E0A-901D-48CFDA9CE5D5}" type="slidenum">
              <a:rPr lang="en-GB" smtClean="0">
                <a:latin typeface="Arial" pitchFamily="34" charset="0"/>
                <a:ea typeface="ＭＳ Ｐゴシック" pitchFamily="34" charset="-128"/>
              </a:rPr>
              <a:pPr/>
              <a:t>13</a:t>
            </a:fld>
            <a:endParaRPr lang="en-GB" smtClean="0">
              <a:latin typeface="Arial" pitchFamily="34" charset="0"/>
              <a:ea typeface="ＭＳ Ｐゴシック"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583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11F3C3C-A306-4737-970C-11C0DE1ABFC0}" type="slidenum">
              <a:rPr lang="en-GB" smtClean="0">
                <a:latin typeface="Arial" pitchFamily="34" charset="0"/>
                <a:ea typeface="ＭＳ Ｐゴシック" pitchFamily="34" charset="-128"/>
              </a:rPr>
              <a:pPr/>
              <a:t>14</a:t>
            </a:fld>
            <a:endParaRPr lang="en-GB" smtClean="0">
              <a:latin typeface="Arial" pitchFamily="34" charset="0"/>
              <a:ea typeface="ＭＳ Ｐゴシック"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583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11F3C3C-A306-4737-970C-11C0DE1ABFC0}" type="slidenum">
              <a:rPr lang="en-GB" smtClean="0">
                <a:latin typeface="Arial" pitchFamily="34" charset="0"/>
                <a:ea typeface="ＭＳ Ｐゴシック" pitchFamily="34" charset="-128"/>
              </a:rPr>
              <a:pPr/>
              <a:t>15</a:t>
            </a:fld>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35274525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583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11F3C3C-A306-4737-970C-11C0DE1ABFC0}" type="slidenum">
              <a:rPr lang="en-GB" smtClean="0">
                <a:latin typeface="Arial" pitchFamily="34" charset="0"/>
                <a:ea typeface="ＭＳ Ｐゴシック" pitchFamily="34" charset="-128"/>
              </a:rPr>
              <a:pPr/>
              <a:t>16</a:t>
            </a:fld>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17023530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p:spPr>
      </p:sp>
      <p:sp>
        <p:nvSpPr>
          <p:cNvPr id="38915"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389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4B85BCB-67E1-43B8-BD19-5ABDFB4C3F21}" type="slidenum">
              <a:rPr lang="en-GB" smtClean="0">
                <a:latin typeface="Arial" pitchFamily="34" charset="0"/>
                <a:ea typeface="ＭＳ Ｐゴシック" pitchFamily="34" charset="-128"/>
              </a:rPr>
              <a:pPr/>
              <a:t>17</a:t>
            </a:fld>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24828953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4464F51-3D06-4113-BE9E-1D9EDF2AD4A5}" type="slidenum">
              <a:rPr lang="en-GB" smtClean="0">
                <a:latin typeface="Arial" pitchFamily="34" charset="0"/>
                <a:ea typeface="ＭＳ Ｐゴシック" pitchFamily="34" charset="-128"/>
              </a:rPr>
              <a:pPr/>
              <a:t>18</a:t>
            </a:fld>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1483315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p:spPr>
      </p:sp>
      <p:sp>
        <p:nvSpPr>
          <p:cNvPr id="43011"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430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D066D3C-AE52-4A8A-8833-31EAAD388FCF}" type="slidenum">
              <a:rPr lang="en-GB" smtClean="0">
                <a:latin typeface="Arial" pitchFamily="34" charset="0"/>
                <a:ea typeface="ＭＳ Ｐゴシック" pitchFamily="34" charset="-128"/>
              </a:rPr>
              <a:pPr/>
              <a:t>19</a:t>
            </a:fld>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36400079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47107"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471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DA3E556-56E9-4E24-BA95-431E2ACD21F8}" type="slidenum">
              <a:rPr lang="en-GB" smtClean="0">
                <a:latin typeface="Arial" pitchFamily="34" charset="0"/>
                <a:ea typeface="ＭＳ Ｐゴシック" pitchFamily="34" charset="-128"/>
              </a:rPr>
              <a:pPr/>
              <a:t>2</a:t>
            </a:fld>
            <a:endParaRPr lang="en-GB" smtClean="0">
              <a:latin typeface="Arial" pitchFamily="34" charset="0"/>
              <a:ea typeface="ＭＳ Ｐゴシック"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p:spPr>
      </p:sp>
      <p:sp>
        <p:nvSpPr>
          <p:cNvPr id="43011"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430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D066D3C-AE52-4A8A-8833-31EAAD388FCF}" type="slidenum">
              <a:rPr lang="en-GB" smtClean="0">
                <a:latin typeface="Arial" pitchFamily="34" charset="0"/>
                <a:ea typeface="ＭＳ Ｐゴシック" pitchFamily="34" charset="-128"/>
              </a:rPr>
              <a:pPr/>
              <a:t>20</a:t>
            </a:fld>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32647968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440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78C76D4-FC2F-4ED4-9B48-B2244D8E918D}" type="slidenum">
              <a:rPr lang="en-GB" smtClean="0">
                <a:latin typeface="Arial" pitchFamily="34" charset="0"/>
                <a:ea typeface="ＭＳ Ｐゴシック" pitchFamily="34" charset="-128"/>
              </a:rPr>
              <a:pPr/>
              <a:t>21</a:t>
            </a:fld>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14985948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440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78C76D4-FC2F-4ED4-9B48-B2244D8E918D}" type="slidenum">
              <a:rPr lang="en-GB" smtClean="0">
                <a:latin typeface="Arial" pitchFamily="34" charset="0"/>
                <a:ea typeface="ＭＳ Ｐゴシック" pitchFamily="34" charset="-128"/>
              </a:rPr>
              <a:pPr/>
              <a:t>22</a:t>
            </a:fld>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10744290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624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1AE3670-BC02-4783-B3FB-8D08D5C8FDF6}" type="slidenum">
              <a:rPr lang="en-GB" smtClean="0">
                <a:latin typeface="Arial" pitchFamily="34" charset="0"/>
                <a:ea typeface="ＭＳ Ｐゴシック" pitchFamily="34" charset="-128"/>
              </a:rPr>
              <a:pPr/>
              <a:t>23</a:t>
            </a:fld>
            <a:endParaRPr lang="en-GB" smtClean="0">
              <a:latin typeface="Arial" pitchFamily="34" charset="0"/>
              <a:ea typeface="ＭＳ Ｐゴシック"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624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1AE3670-BC02-4783-B3FB-8D08D5C8FDF6}" type="slidenum">
              <a:rPr lang="en-GB" smtClean="0">
                <a:latin typeface="Arial" pitchFamily="34" charset="0"/>
                <a:ea typeface="ＭＳ Ｐゴシック" pitchFamily="34" charset="-128"/>
              </a:rPr>
              <a:pPr/>
              <a:t>24</a:t>
            </a:fld>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11223351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624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1AE3670-BC02-4783-B3FB-8D08D5C8FDF6}" type="slidenum">
              <a:rPr lang="en-GB" smtClean="0">
                <a:latin typeface="Arial" pitchFamily="34" charset="0"/>
                <a:ea typeface="ＭＳ Ｐゴシック" pitchFamily="34" charset="-128"/>
              </a:rPr>
              <a:pPr/>
              <a:t>25</a:t>
            </a:fld>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39910183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624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1AE3670-BC02-4783-B3FB-8D08D5C8FDF6}" type="slidenum">
              <a:rPr lang="en-GB" smtClean="0">
                <a:latin typeface="Arial" pitchFamily="34" charset="0"/>
                <a:ea typeface="ＭＳ Ｐゴシック" pitchFamily="34" charset="-128"/>
              </a:rPr>
              <a:pPr/>
              <a:t>26</a:t>
            </a:fld>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30437514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624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1AE3670-BC02-4783-B3FB-8D08D5C8FDF6}" type="slidenum">
              <a:rPr lang="en-GB" smtClean="0">
                <a:latin typeface="Arial" pitchFamily="34" charset="0"/>
                <a:ea typeface="ＭＳ Ｐゴシック" pitchFamily="34" charset="-128"/>
              </a:rPr>
              <a:pPr/>
              <a:t>27</a:t>
            </a:fld>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35143149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634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6EA73E7-AB48-4513-B94A-43D41F59C33B}" type="slidenum">
              <a:rPr lang="en-GB" smtClean="0">
                <a:latin typeface="Arial" pitchFamily="34" charset="0"/>
                <a:ea typeface="ＭＳ Ｐゴシック" pitchFamily="34" charset="-128"/>
              </a:rPr>
              <a:pPr/>
              <a:t>28</a:t>
            </a:fld>
            <a:endParaRPr lang="en-GB" smtClean="0">
              <a:latin typeface="Arial" pitchFamily="34" charset="0"/>
              <a:ea typeface="ＭＳ Ｐゴシック"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p:spPr>
      </p:sp>
      <p:sp>
        <p:nvSpPr>
          <p:cNvPr id="64515"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645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276FE68-8FFD-4B36-A4F0-18BD978FD852}" type="slidenum">
              <a:rPr lang="en-GB" smtClean="0">
                <a:latin typeface="Arial" pitchFamily="34" charset="0"/>
                <a:ea typeface="ＭＳ Ｐゴシック" pitchFamily="34" charset="-128"/>
              </a:rPr>
              <a:pPr/>
              <a:t>29</a:t>
            </a:fld>
            <a:endParaRPr lang="en-GB" smtClean="0">
              <a:latin typeface="Arial" pitchFamily="34" charset="0"/>
              <a:ea typeface="ＭＳ Ｐゴシック"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481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D47B7D4-7B24-46D6-A507-1B5602F6220B}" type="slidenum">
              <a:rPr lang="en-GB" smtClean="0">
                <a:latin typeface="Arial" pitchFamily="34" charset="0"/>
                <a:ea typeface="ＭＳ Ｐゴシック" pitchFamily="34" charset="-128"/>
              </a:rPr>
              <a:pPr/>
              <a:t>3</a:t>
            </a:fld>
            <a:endParaRPr lang="en-GB" smtClean="0">
              <a:latin typeface="Arial" pitchFamily="34" charset="0"/>
              <a:ea typeface="ＭＳ Ｐゴシック"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p:spPr>
      </p:sp>
      <p:sp>
        <p:nvSpPr>
          <p:cNvPr id="64515"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645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276FE68-8FFD-4B36-A4F0-18BD978FD852}" type="slidenum">
              <a:rPr lang="en-GB" smtClean="0">
                <a:latin typeface="Arial" pitchFamily="34" charset="0"/>
                <a:ea typeface="ＭＳ Ｐゴシック" pitchFamily="34" charset="-128"/>
              </a:rPr>
              <a:pPr/>
              <a:t>30</a:t>
            </a:fld>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31232447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696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6BE2111-8A02-461A-8E9E-E7EB9832D952}" type="slidenum">
              <a:rPr lang="en-GB" smtClean="0">
                <a:latin typeface="Arial" pitchFamily="34" charset="0"/>
                <a:ea typeface="ＭＳ Ｐゴシック" pitchFamily="34" charset="-128"/>
              </a:rPr>
              <a:pPr/>
              <a:t>31</a:t>
            </a:fld>
            <a:endParaRPr lang="en-GB" smtClean="0">
              <a:latin typeface="Arial" pitchFamily="34" charset="0"/>
              <a:ea typeface="ＭＳ Ｐゴシック" pitchFamily="3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696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6BE2111-8A02-461A-8E9E-E7EB9832D952}" type="slidenum">
              <a:rPr lang="en-GB" smtClean="0">
                <a:latin typeface="Arial" pitchFamily="34" charset="0"/>
                <a:ea typeface="ＭＳ Ｐゴシック" pitchFamily="34" charset="-128"/>
              </a:rPr>
              <a:pPr/>
              <a:t>32</a:t>
            </a:fld>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41343262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696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6BE2111-8A02-461A-8E9E-E7EB9832D952}" type="slidenum">
              <a:rPr lang="en-GB" smtClean="0">
                <a:latin typeface="Arial" pitchFamily="34" charset="0"/>
                <a:ea typeface="ＭＳ Ｐゴシック" pitchFamily="34" charset="-128"/>
              </a:rPr>
              <a:pPr/>
              <a:t>33</a:t>
            </a:fld>
            <a:endParaRPr lang="en-GB" smtClean="0">
              <a:latin typeface="Arial" pitchFamily="34" charset="0"/>
              <a:ea typeface="ＭＳ Ｐゴシック" pitchFamily="34"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696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6BE2111-8A02-461A-8E9E-E7EB9832D952}" type="slidenum">
              <a:rPr lang="en-GB" smtClean="0">
                <a:latin typeface="Arial" pitchFamily="34" charset="0"/>
                <a:ea typeface="ＭＳ Ｐゴシック" pitchFamily="34" charset="-128"/>
              </a:rPr>
              <a:pPr/>
              <a:t>34</a:t>
            </a:fld>
            <a:endParaRPr lang="en-GB" smtClean="0">
              <a:latin typeface="Arial" pitchFamily="34" charset="0"/>
              <a:ea typeface="ＭＳ Ｐゴシック" pitchFamily="34"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696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6BE2111-8A02-461A-8E9E-E7EB9832D952}" type="slidenum">
              <a:rPr lang="en-GB" smtClean="0">
                <a:latin typeface="Arial" pitchFamily="34" charset="0"/>
                <a:ea typeface="ＭＳ Ｐゴシック" pitchFamily="34" charset="-128"/>
              </a:rPr>
              <a:pPr/>
              <a:t>35</a:t>
            </a:fld>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12419265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696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6BE2111-8A02-461A-8E9E-E7EB9832D952}" type="slidenum">
              <a:rPr lang="en-GB" smtClean="0">
                <a:latin typeface="Arial" pitchFamily="34" charset="0"/>
                <a:ea typeface="ＭＳ Ｐゴシック" pitchFamily="34" charset="-128"/>
              </a:rPr>
              <a:pPr/>
              <a:t>36</a:t>
            </a:fld>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16519504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696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6BE2111-8A02-461A-8E9E-E7EB9832D952}" type="slidenum">
              <a:rPr lang="en-GB" smtClean="0">
                <a:latin typeface="Arial" pitchFamily="34" charset="0"/>
                <a:ea typeface="ＭＳ Ｐゴシック" pitchFamily="34" charset="-128"/>
              </a:rPr>
              <a:pPr/>
              <a:t>37</a:t>
            </a:fld>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274564470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696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6BE2111-8A02-461A-8E9E-E7EB9832D952}" type="slidenum">
              <a:rPr lang="en-GB" smtClean="0">
                <a:latin typeface="Arial" pitchFamily="34" charset="0"/>
                <a:ea typeface="ＭＳ Ｐゴシック" pitchFamily="34" charset="-128"/>
              </a:rPr>
              <a:pPr/>
              <a:t>38</a:t>
            </a:fld>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11817463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696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6BE2111-8A02-461A-8E9E-E7EB9832D952}" type="slidenum">
              <a:rPr lang="en-GB" smtClean="0">
                <a:latin typeface="Arial" pitchFamily="34" charset="0"/>
                <a:ea typeface="ＭＳ Ｐゴシック" pitchFamily="34" charset="-128"/>
              </a:rPr>
              <a:pPr/>
              <a:t>39</a:t>
            </a:fld>
            <a:endParaRPr lang="en-GB" smtClean="0">
              <a:latin typeface="Arial" pitchFamily="34" charset="0"/>
              <a:ea typeface="ＭＳ Ｐゴシック"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481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D47B7D4-7B24-46D6-A507-1B5602F6220B}" type="slidenum">
              <a:rPr lang="en-GB" smtClean="0">
                <a:latin typeface="Arial" pitchFamily="34" charset="0"/>
                <a:ea typeface="ＭＳ Ｐゴシック" pitchFamily="34" charset="-128"/>
              </a:rPr>
              <a:pPr/>
              <a:t>4</a:t>
            </a:fld>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156929527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696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6BE2111-8A02-461A-8E9E-E7EB9832D952}" type="slidenum">
              <a:rPr lang="en-GB" smtClean="0">
                <a:latin typeface="Arial" pitchFamily="34" charset="0"/>
                <a:ea typeface="ＭＳ Ｐゴシック" pitchFamily="34" charset="-128"/>
              </a:rPr>
              <a:pPr/>
              <a:t>40</a:t>
            </a:fld>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316044057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696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6BE2111-8A02-461A-8E9E-E7EB9832D952}" type="slidenum">
              <a:rPr lang="en-GB" smtClean="0">
                <a:latin typeface="Arial" pitchFamily="34" charset="0"/>
                <a:ea typeface="ＭＳ Ｐゴシック" pitchFamily="34" charset="-128"/>
              </a:rPr>
              <a:pPr/>
              <a:t>41</a:t>
            </a:fld>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138156093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696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6BE2111-8A02-461A-8E9E-E7EB9832D952}" type="slidenum">
              <a:rPr lang="en-GB" smtClean="0">
                <a:latin typeface="Arial" pitchFamily="34" charset="0"/>
                <a:ea typeface="ＭＳ Ｐゴシック" pitchFamily="34" charset="-128"/>
              </a:rPr>
              <a:pPr/>
              <a:t>42</a:t>
            </a:fld>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387816811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696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6BE2111-8A02-461A-8E9E-E7EB9832D952}" type="slidenum">
              <a:rPr lang="en-GB" smtClean="0">
                <a:latin typeface="Arial" pitchFamily="34" charset="0"/>
                <a:ea typeface="ＭＳ Ｐゴシック" pitchFamily="34" charset="-128"/>
              </a:rPr>
              <a:pPr/>
              <a:t>43</a:t>
            </a:fld>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41834044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696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6BE2111-8A02-461A-8E9E-E7EB9832D952}" type="slidenum">
              <a:rPr lang="en-GB" smtClean="0">
                <a:latin typeface="Arial" pitchFamily="34" charset="0"/>
                <a:ea typeface="ＭＳ Ｐゴシック" pitchFamily="34" charset="-128"/>
              </a:rPr>
              <a:pPr/>
              <a:t>44</a:t>
            </a:fld>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242627035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696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6BE2111-8A02-461A-8E9E-E7EB9832D952}" type="slidenum">
              <a:rPr lang="en-GB" smtClean="0">
                <a:latin typeface="Arial" pitchFamily="34" charset="0"/>
                <a:ea typeface="ＭＳ Ｐゴシック" pitchFamily="34" charset="-128"/>
              </a:rPr>
              <a:pPr/>
              <a:t>45</a:t>
            </a:fld>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174179563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696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6BE2111-8A02-461A-8E9E-E7EB9832D952}" type="slidenum">
              <a:rPr lang="en-GB" smtClean="0">
                <a:latin typeface="Arial" pitchFamily="34" charset="0"/>
                <a:ea typeface="ＭＳ Ｐゴシック" pitchFamily="34" charset="-128"/>
              </a:rPr>
              <a:pPr/>
              <a:t>46</a:t>
            </a:fld>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280092045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696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6BE2111-8A02-461A-8E9E-E7EB9832D952}" type="slidenum">
              <a:rPr lang="en-GB" smtClean="0">
                <a:latin typeface="Arial" pitchFamily="34" charset="0"/>
                <a:ea typeface="ＭＳ Ｐゴシック" pitchFamily="34" charset="-128"/>
              </a:rPr>
              <a:pPr/>
              <a:t>47</a:t>
            </a:fld>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254997186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696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6BE2111-8A02-461A-8E9E-E7EB9832D952}" type="slidenum">
              <a:rPr lang="en-GB" smtClean="0">
                <a:latin typeface="Arial" pitchFamily="34" charset="0"/>
                <a:ea typeface="ＭＳ Ｐゴシック" pitchFamily="34" charset="-128"/>
              </a:rPr>
              <a:pPr/>
              <a:t>48</a:t>
            </a:fld>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109960388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696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6BE2111-8A02-461A-8E9E-E7EB9832D952}" type="slidenum">
              <a:rPr lang="en-GB" smtClean="0">
                <a:latin typeface="Arial" pitchFamily="34" charset="0"/>
                <a:ea typeface="ＭＳ Ｐゴシック" pitchFamily="34" charset="-128"/>
              </a:rPr>
              <a:pPr/>
              <a:t>49</a:t>
            </a:fld>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32269108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481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D47B7D4-7B24-46D6-A507-1B5602F6220B}" type="slidenum">
              <a:rPr lang="en-GB" smtClean="0">
                <a:latin typeface="Arial" pitchFamily="34" charset="0"/>
                <a:ea typeface="ＭＳ Ｐゴシック" pitchFamily="34" charset="-128"/>
              </a:rPr>
              <a:pPr/>
              <a:t>5</a:t>
            </a:fld>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55082220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696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6BE2111-8A02-461A-8E9E-E7EB9832D952}" type="slidenum">
              <a:rPr lang="en-GB" smtClean="0">
                <a:latin typeface="Arial" pitchFamily="34" charset="0"/>
                <a:ea typeface="ＭＳ Ｐゴシック" pitchFamily="34" charset="-128"/>
              </a:rPr>
              <a:pPr/>
              <a:t>50</a:t>
            </a:fld>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339758867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696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6BE2111-8A02-461A-8E9E-E7EB9832D952}" type="slidenum">
              <a:rPr lang="en-GB" smtClean="0">
                <a:latin typeface="Arial" pitchFamily="34" charset="0"/>
                <a:ea typeface="ＭＳ Ｐゴシック" pitchFamily="34" charset="-128"/>
              </a:rPr>
              <a:pPr/>
              <a:t>51</a:t>
            </a:fld>
            <a:endParaRPr lang="en-GB" smtClean="0">
              <a:latin typeface="Arial" pitchFamily="34" charset="0"/>
              <a:ea typeface="ＭＳ Ｐゴシック" pitchFamily="34" charset="-128"/>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696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6BE2111-8A02-461A-8E9E-E7EB9832D952}" type="slidenum">
              <a:rPr lang="en-GB" smtClean="0">
                <a:latin typeface="Arial" pitchFamily="34" charset="0"/>
                <a:ea typeface="ＭＳ Ｐゴシック" pitchFamily="34" charset="-128"/>
              </a:rPr>
              <a:pPr/>
              <a:t>52</a:t>
            </a:fld>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19570084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696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6BE2111-8A02-461A-8E9E-E7EB9832D952}" type="slidenum">
              <a:rPr lang="en-GB" smtClean="0">
                <a:latin typeface="Arial" pitchFamily="34" charset="0"/>
                <a:ea typeface="ＭＳ Ｐゴシック" pitchFamily="34" charset="-128"/>
              </a:rPr>
              <a:pPr/>
              <a:t>53</a:t>
            </a:fld>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320811257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696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6BE2111-8A02-461A-8E9E-E7EB9832D952}" type="slidenum">
              <a:rPr lang="en-GB" smtClean="0">
                <a:latin typeface="Arial" pitchFamily="34" charset="0"/>
                <a:ea typeface="ＭＳ Ｐゴシック" pitchFamily="34" charset="-128"/>
              </a:rPr>
              <a:pPr/>
              <a:t>54</a:t>
            </a:fld>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118333742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696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6BE2111-8A02-461A-8E9E-E7EB9832D952}" type="slidenum">
              <a:rPr lang="en-GB" smtClean="0">
                <a:latin typeface="Arial" pitchFamily="34" charset="0"/>
                <a:ea typeface="ＭＳ Ｐゴシック" pitchFamily="34" charset="-128"/>
              </a:rPr>
              <a:pPr/>
              <a:t>55</a:t>
            </a:fld>
            <a:endParaRPr lang="en-GB" smtClean="0">
              <a:latin typeface="Arial" pitchFamily="34" charset="0"/>
              <a:ea typeface="ＭＳ Ｐゴシック" pitchFamily="34" charset="-128"/>
            </a:endParaRPr>
          </a:p>
        </p:txBody>
      </p:sp>
    </p:spTree>
    <p:extLst>
      <p:ext uri="{BB962C8B-B14F-4D97-AF65-F5344CB8AC3E}">
        <p14:creationId xmlns:p14="http://schemas.microsoft.com/office/powerpoint/2010/main" val="24710295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p:spPr>
      </p:sp>
      <p:sp>
        <p:nvSpPr>
          <p:cNvPr id="50179"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501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A62B310-DABE-4674-A08E-83541A3A81E5}" type="slidenum">
              <a:rPr lang="en-GB" smtClean="0">
                <a:latin typeface="Arial" pitchFamily="34" charset="0"/>
                <a:ea typeface="ＭＳ Ｐゴシック" pitchFamily="34" charset="-128"/>
              </a:rPr>
              <a:pPr/>
              <a:t>6</a:t>
            </a:fld>
            <a:endParaRPr lang="en-GB" smtClean="0">
              <a:latin typeface="Arial" pitchFamily="34" charset="0"/>
              <a:ea typeface="ＭＳ Ｐゴシック"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p:spPr>
      </p:sp>
      <p:sp>
        <p:nvSpPr>
          <p:cNvPr id="51203"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512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0B7992B-394B-4AE0-8EA8-109B7D4FEF16}" type="slidenum">
              <a:rPr lang="en-GB" smtClean="0">
                <a:latin typeface="Arial" pitchFamily="34" charset="0"/>
                <a:ea typeface="ＭＳ Ｐゴシック" pitchFamily="34" charset="-128"/>
              </a:rPr>
              <a:pPr/>
              <a:t>7</a:t>
            </a:fld>
            <a:endParaRPr lang="en-GB" smtClean="0">
              <a:latin typeface="Arial" pitchFamily="34" charset="0"/>
              <a:ea typeface="ＭＳ Ｐゴシック"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p:spPr>
      </p:sp>
      <p:sp>
        <p:nvSpPr>
          <p:cNvPr id="52227"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522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9F0C677-5A5C-4B83-82BD-CD187CF52710}" type="slidenum">
              <a:rPr lang="en-GB" smtClean="0">
                <a:latin typeface="Arial" pitchFamily="34" charset="0"/>
                <a:ea typeface="ＭＳ Ｐゴシック" pitchFamily="34" charset="-128"/>
              </a:rPr>
              <a:pPr/>
              <a:t>8</a:t>
            </a:fld>
            <a:endParaRPr lang="en-GB" smtClean="0">
              <a:latin typeface="Arial" pitchFamily="34" charset="0"/>
              <a:ea typeface="ＭＳ Ｐゴシック"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defTabSz="963613">
              <a:spcBef>
                <a:spcPct val="0"/>
              </a:spcBef>
            </a:pPr>
            <a:endParaRPr lang="en-GB" smtClean="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D60ADC2-C48C-4D9F-B11D-E6A6369543BD}" type="slidenum">
              <a:rPr lang="en-GB" smtClean="0">
                <a:latin typeface="Arial" pitchFamily="34" charset="0"/>
                <a:ea typeface="ＭＳ Ｐゴシック" pitchFamily="34" charset="-128"/>
              </a:rPr>
              <a:pPr/>
              <a:t>9</a:t>
            </a:fld>
            <a:endParaRPr lang="en-GB" smtClean="0">
              <a:latin typeface="Arial" pitchFamily="34" charset="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42910" y="1785926"/>
            <a:ext cx="7162800" cy="685800"/>
          </a:xfrm>
        </p:spPr>
        <p:txBody>
          <a:bodyPr/>
          <a:lstStyle>
            <a:lvl1pPr>
              <a:defRPr sz="3200">
                <a:latin typeface="Calibri" pitchFamily="34" charset="0"/>
              </a:defRPr>
            </a:lvl1pPr>
          </a:lstStyle>
          <a:p>
            <a:r>
              <a:rPr lang="en-US" dirty="0"/>
              <a:t>Click to edit Title</a:t>
            </a:r>
          </a:p>
        </p:txBody>
      </p:sp>
      <p:sp>
        <p:nvSpPr>
          <p:cNvPr id="3075" name="Rectangle 3"/>
          <p:cNvSpPr>
            <a:spLocks noGrp="1" noChangeArrowheads="1"/>
          </p:cNvSpPr>
          <p:nvPr>
            <p:ph type="subTitle" idx="1"/>
          </p:nvPr>
        </p:nvSpPr>
        <p:spPr>
          <a:xfrm>
            <a:off x="609600" y="2590800"/>
            <a:ext cx="7162800" cy="2971800"/>
          </a:xfrm>
        </p:spPr>
        <p:txBody>
          <a:bodyPr/>
          <a:lstStyle>
            <a:lvl1pPr marL="0" indent="0">
              <a:defRPr sz="2800">
                <a:latin typeface="Calibri" pitchFamily="34" charset="0"/>
              </a:defRPr>
            </a:lvl1pPr>
          </a:lstStyle>
          <a:p>
            <a:r>
              <a:rPr lang="en-US" dirty="0"/>
              <a:t>Click to edit subtitle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1CF989E-9B1D-436C-9C98-E26B8CDAEBAC}"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96050" y="1828800"/>
            <a:ext cx="1962150" cy="1143000"/>
          </a:xfrm>
        </p:spPr>
        <p:txBody>
          <a:bodyPr vert="eaVert"/>
          <a:lstStyle/>
          <a:p>
            <a:r>
              <a:rPr lang="en-US" dirty="0" smtClean="0"/>
              <a:t>Click to edit Master title style</a:t>
            </a:r>
            <a:endParaRPr lang="en-GB" dirty="0"/>
          </a:p>
        </p:txBody>
      </p:sp>
      <p:sp>
        <p:nvSpPr>
          <p:cNvPr id="3" name="Vertical Text Placeholder 2"/>
          <p:cNvSpPr>
            <a:spLocks noGrp="1"/>
          </p:cNvSpPr>
          <p:nvPr>
            <p:ph type="body" orient="vert" idx="1"/>
          </p:nvPr>
        </p:nvSpPr>
        <p:spPr>
          <a:xfrm>
            <a:off x="609600" y="1828800"/>
            <a:ext cx="5734050" cy="1143000"/>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DFBE006-AF71-4C16-A27B-1DD6653CD0F8}"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2pPr>
              <a:defRPr>
                <a:latin typeface="Calibri" pitchFamily="34" charset="0"/>
              </a:defRPr>
            </a:lvl2pPr>
            <a:lvl3pPr>
              <a:defRPr>
                <a:latin typeface="Calibri" pitchFamily="34" charset="0"/>
              </a:defRPr>
            </a:lvl3pPr>
            <a:lvl4pPr>
              <a:defRPr>
                <a:latin typeface="Calibri" pitchFamily="34" charset="0"/>
              </a:defRPr>
            </a:lvl4pPr>
            <a:lvl5pPr>
              <a:defRPr>
                <a:latin typeface="Calibr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8BB244B-4DC8-4EDA-8DAD-1EB0E7565938}"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GB"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755FE18-BAF6-4807-80D8-DCEFCB42C3C0}"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Content Placeholder 2"/>
          <p:cNvSpPr>
            <a:spLocks noGrp="1"/>
          </p:cNvSpPr>
          <p:nvPr>
            <p:ph sz="half" idx="1"/>
          </p:nvPr>
        </p:nvSpPr>
        <p:spPr>
          <a:xfrm>
            <a:off x="609600" y="2590800"/>
            <a:ext cx="3848100" cy="381000"/>
          </a:xfrm>
        </p:spPr>
        <p:txBody>
          <a:bodyPr/>
          <a:lstStyle>
            <a:lvl1pPr>
              <a:defRPr sz="2800"/>
            </a:lvl1pPr>
            <a:lvl2pPr>
              <a:defRPr sz="2400">
                <a:latin typeface="Calibri" pitchFamily="34" charset="0"/>
              </a:defRPr>
            </a:lvl2pPr>
            <a:lvl3pPr>
              <a:defRPr sz="2000">
                <a:latin typeface="Calibri" pitchFamily="34" charset="0"/>
              </a:defRPr>
            </a:lvl3pPr>
            <a:lvl4pPr>
              <a:defRPr sz="1800"/>
            </a:lvl4pPr>
            <a:lvl5pPr>
              <a:defRPr sz="1800">
                <a:latin typeface="Calibri"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10100" y="2590800"/>
            <a:ext cx="3848100" cy="381000"/>
          </a:xfrm>
        </p:spPr>
        <p:txBody>
          <a:bodyPr/>
          <a:lstStyle>
            <a:lvl1pPr>
              <a:defRPr sz="2800"/>
            </a:lvl1pPr>
            <a:lvl2pPr>
              <a:defRPr sz="2400">
                <a:latin typeface="Calibri" pitchFamily="34" charset="0"/>
              </a:defRPr>
            </a:lvl2pPr>
            <a:lvl3pPr>
              <a:defRPr sz="2000"/>
            </a:lvl3pPr>
            <a:lvl4pPr>
              <a:defRPr sz="1800">
                <a:latin typeface="Calibri" pitchFamily="34" charset="0"/>
              </a:defRPr>
            </a:lvl4pPr>
            <a:lvl5pPr>
              <a:defRPr sz="1800">
                <a:latin typeface="Calibri"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0BA4971-C06E-426E-B590-FA92484AD542}"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atin typeface="Calibri" pitchFamily="34" charset="0"/>
              </a:defRPr>
            </a:lvl2pPr>
            <a:lvl3pPr>
              <a:defRPr sz="1800">
                <a:latin typeface="Calibri" pitchFamily="34" charset="0"/>
              </a:defRPr>
            </a:lvl3pPr>
            <a:lvl4pPr>
              <a:defRPr sz="1600">
                <a:latin typeface="Calibri" pitchFamily="34" charset="0"/>
              </a:defRPr>
            </a:lvl4pPr>
            <a:lvl5pPr>
              <a:defRPr sz="1600">
                <a:latin typeface="Calibri" pitchFamily="34"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atin typeface="Calibri" pitchFamily="34" charset="0"/>
              </a:defRPr>
            </a:lvl2pPr>
            <a:lvl3pPr>
              <a:defRPr sz="1800">
                <a:latin typeface="Calibri" pitchFamily="34" charset="0"/>
              </a:defRPr>
            </a:lvl3pPr>
            <a:lvl4pPr>
              <a:defRPr sz="1600">
                <a:latin typeface="Calibri" pitchFamily="34" charset="0"/>
              </a:defRPr>
            </a:lvl4pPr>
            <a:lvl5pPr>
              <a:defRPr sz="1600">
                <a:latin typeface="Calibri" pitchFamily="34"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027A408-2FFB-4A57-9F2F-24967B3D53F3}"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E27B44A-87C5-4804-AC51-53AE345FBC17}"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0019FFF-9521-4F40-BDC8-9A2E565768D8}"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dirty="0" smtClean="0"/>
              <a:t>Click to edit Master title style</a:t>
            </a:r>
            <a:endParaRPr lang="en-GB"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atin typeface="Calibri" pitchFamily="34" charset="0"/>
              </a:defRPr>
            </a:lvl2pPr>
            <a:lvl3pPr algn="l">
              <a:defRPr sz="2400">
                <a:latin typeface="Calibri" pitchFamily="34" charset="0"/>
              </a:defRPr>
            </a:lvl3pPr>
            <a:lvl4pPr>
              <a:defRPr sz="2000">
                <a:latin typeface="Calibri" pitchFamily="34" charset="0"/>
              </a:defRPr>
            </a:lvl4pPr>
            <a:lvl5pPr>
              <a:defRPr sz="2000">
                <a:latin typeface="Calibri" pitchFamily="34" charset="0"/>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0F5734D-B267-4552-A68A-EC87FB13FCBF}"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smtClean="0"/>
              <a:t>Click to edit Master title style</a:t>
            </a:r>
            <a:endParaRPr lang="en-GB"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AEA7A76-6C3D-4286-8876-9A8070D96678}"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1828800"/>
            <a:ext cx="7848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Title</a:t>
            </a:r>
          </a:p>
        </p:txBody>
      </p:sp>
      <p:sp>
        <p:nvSpPr>
          <p:cNvPr id="1027" name="Rectangle 3"/>
          <p:cNvSpPr>
            <a:spLocks noGrp="1" noChangeArrowheads="1"/>
          </p:cNvSpPr>
          <p:nvPr>
            <p:ph type="body" idx="1"/>
          </p:nvPr>
        </p:nvSpPr>
        <p:spPr bwMode="auto">
          <a:xfrm>
            <a:off x="609600" y="2590800"/>
            <a:ext cx="7848600" cy="381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subtitle</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hangingPunct="0">
              <a:defRPr sz="1400">
                <a:latin typeface="Arial" charset="0"/>
                <a:ea typeface="ＭＳ Ｐゴシック" pitchFamily="1" charset="-128"/>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0" hangingPunct="0">
              <a:defRPr sz="1400">
                <a:latin typeface="Arial" charset="0"/>
                <a:ea typeface="ＭＳ Ｐゴシック" pitchFamily="1" charset="-128"/>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400">
                <a:latin typeface="Arial" charset="0"/>
                <a:ea typeface="ＭＳ Ｐゴシック" pitchFamily="1" charset="-128"/>
                <a:cs typeface="+mn-cs"/>
              </a:defRPr>
            </a:lvl1pPr>
          </a:lstStyle>
          <a:p>
            <a:pPr>
              <a:defRPr/>
            </a:pPr>
            <a:fld id="{455BFEC7-E1E3-4EF4-8478-E1F1E414544A}" type="slidenum">
              <a:rPr lang="en-US"/>
              <a:pPr>
                <a:defRPr/>
              </a:pPr>
              <a:t>‹#›</a:t>
            </a:fld>
            <a:endParaRPr lang="en-US"/>
          </a:p>
        </p:txBody>
      </p:sp>
      <p:sp>
        <p:nvSpPr>
          <p:cNvPr id="1032" name="Rectangle 8"/>
          <p:cNvSpPr>
            <a:spLocks noChangeArrowheads="1"/>
          </p:cNvSpPr>
          <p:nvPr/>
        </p:nvSpPr>
        <p:spPr bwMode="auto">
          <a:xfrm>
            <a:off x="609600" y="3124200"/>
            <a:ext cx="7848600" cy="762000"/>
          </a:xfrm>
          <a:prstGeom prst="rect">
            <a:avLst/>
          </a:prstGeom>
          <a:noFill/>
          <a:ln w="9525">
            <a:noFill/>
            <a:miter lim="800000"/>
            <a:headEnd/>
            <a:tailEnd/>
          </a:ln>
        </p:spPr>
        <p:txBody>
          <a:bodyPr/>
          <a:lstStyle/>
          <a:p>
            <a:pPr marL="342900" indent="-342900">
              <a:spcBef>
                <a:spcPct val="20000"/>
              </a:spcBef>
              <a:defRPr/>
            </a:pPr>
            <a:endParaRPr lang="en-US" sz="1500" dirty="0">
              <a:solidFill>
                <a:srgbClr val="A2C32B"/>
              </a:solidFill>
              <a:latin typeface="DIN-Bold" pitchFamily="1" charset="0"/>
              <a:ea typeface="ＭＳ Ｐゴシック" pitchFamily="1" charset="-128"/>
            </a:endParaRPr>
          </a:p>
        </p:txBody>
      </p:sp>
    </p:spTree>
  </p:cSld>
  <p:clrMap bg1="lt1" tx1="dk1" bg2="lt2" tx2="dk2" accent1="accent1" accent2="accent2" accent3="accent3" accent4="accent4" accent5="accent5" accent6="accent6" hlink="hlink" folHlink="folHlink"/>
  <p:sldLayoutIdLst>
    <p:sldLayoutId id="2147483779"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ftr="0" dt="0"/>
  <p:txStyles>
    <p:titleStyle>
      <a:lvl1pPr algn="l" rtl="0" eaLnBrk="0" fontAlgn="base" hangingPunct="0">
        <a:spcBef>
          <a:spcPct val="0"/>
        </a:spcBef>
        <a:spcAft>
          <a:spcPct val="0"/>
        </a:spcAft>
        <a:defRPr sz="3200">
          <a:solidFill>
            <a:srgbClr val="343434"/>
          </a:solidFill>
          <a:latin typeface="Calibri" pitchFamily="34" charset="0"/>
          <a:ea typeface="+mj-ea"/>
          <a:cs typeface="ＭＳ Ｐゴシック"/>
        </a:defRPr>
      </a:lvl1pPr>
      <a:lvl2pPr algn="l" rtl="0" eaLnBrk="0" fontAlgn="base" hangingPunct="0">
        <a:spcBef>
          <a:spcPct val="0"/>
        </a:spcBef>
        <a:spcAft>
          <a:spcPct val="0"/>
        </a:spcAft>
        <a:defRPr sz="3200">
          <a:solidFill>
            <a:srgbClr val="343434"/>
          </a:solidFill>
          <a:latin typeface="Calibri" pitchFamily="34" charset="0"/>
          <a:ea typeface="ＭＳ Ｐゴシック" pitchFamily="1" charset="-128"/>
          <a:cs typeface="ＭＳ Ｐゴシック"/>
        </a:defRPr>
      </a:lvl2pPr>
      <a:lvl3pPr algn="l" rtl="0" eaLnBrk="0" fontAlgn="base" hangingPunct="0">
        <a:spcBef>
          <a:spcPct val="0"/>
        </a:spcBef>
        <a:spcAft>
          <a:spcPct val="0"/>
        </a:spcAft>
        <a:defRPr sz="3200">
          <a:solidFill>
            <a:srgbClr val="343434"/>
          </a:solidFill>
          <a:latin typeface="Calibri" pitchFamily="34" charset="0"/>
          <a:ea typeface="ＭＳ Ｐゴシック" pitchFamily="1" charset="-128"/>
          <a:cs typeface="ＭＳ Ｐゴシック"/>
        </a:defRPr>
      </a:lvl3pPr>
      <a:lvl4pPr algn="l" rtl="0" eaLnBrk="0" fontAlgn="base" hangingPunct="0">
        <a:spcBef>
          <a:spcPct val="0"/>
        </a:spcBef>
        <a:spcAft>
          <a:spcPct val="0"/>
        </a:spcAft>
        <a:defRPr sz="3200">
          <a:solidFill>
            <a:srgbClr val="343434"/>
          </a:solidFill>
          <a:latin typeface="Calibri" pitchFamily="34" charset="0"/>
          <a:ea typeface="ＭＳ Ｐゴシック" pitchFamily="1" charset="-128"/>
          <a:cs typeface="ＭＳ Ｐゴシック"/>
        </a:defRPr>
      </a:lvl4pPr>
      <a:lvl5pPr algn="l" rtl="0" eaLnBrk="0" fontAlgn="base" hangingPunct="0">
        <a:spcBef>
          <a:spcPct val="0"/>
        </a:spcBef>
        <a:spcAft>
          <a:spcPct val="0"/>
        </a:spcAft>
        <a:defRPr sz="3200">
          <a:solidFill>
            <a:srgbClr val="343434"/>
          </a:solidFill>
          <a:latin typeface="Calibri" pitchFamily="34" charset="0"/>
          <a:ea typeface="ＭＳ Ｐゴシック" pitchFamily="1" charset="-128"/>
          <a:cs typeface="ＭＳ Ｐゴシック"/>
        </a:defRPr>
      </a:lvl5pPr>
      <a:lvl6pPr marL="457200" algn="l" rtl="0" fontAlgn="base">
        <a:spcBef>
          <a:spcPct val="0"/>
        </a:spcBef>
        <a:spcAft>
          <a:spcPct val="0"/>
        </a:spcAft>
        <a:defRPr sz="2800">
          <a:solidFill>
            <a:srgbClr val="343434"/>
          </a:solidFill>
          <a:latin typeface="DIN-Light" pitchFamily="1" charset="0"/>
          <a:ea typeface="ＭＳ Ｐゴシック" pitchFamily="1" charset="-128"/>
        </a:defRPr>
      </a:lvl6pPr>
      <a:lvl7pPr marL="914400" algn="l" rtl="0" fontAlgn="base">
        <a:spcBef>
          <a:spcPct val="0"/>
        </a:spcBef>
        <a:spcAft>
          <a:spcPct val="0"/>
        </a:spcAft>
        <a:defRPr sz="2800">
          <a:solidFill>
            <a:srgbClr val="343434"/>
          </a:solidFill>
          <a:latin typeface="DIN-Light" pitchFamily="1" charset="0"/>
          <a:ea typeface="ＭＳ Ｐゴシック" pitchFamily="1" charset="-128"/>
        </a:defRPr>
      </a:lvl7pPr>
      <a:lvl8pPr marL="1371600" algn="l" rtl="0" fontAlgn="base">
        <a:spcBef>
          <a:spcPct val="0"/>
        </a:spcBef>
        <a:spcAft>
          <a:spcPct val="0"/>
        </a:spcAft>
        <a:defRPr sz="2800">
          <a:solidFill>
            <a:srgbClr val="343434"/>
          </a:solidFill>
          <a:latin typeface="DIN-Light" pitchFamily="1" charset="0"/>
          <a:ea typeface="ＭＳ Ｐゴシック" pitchFamily="1" charset="-128"/>
        </a:defRPr>
      </a:lvl8pPr>
      <a:lvl9pPr marL="1828800" algn="l" rtl="0" fontAlgn="base">
        <a:spcBef>
          <a:spcPct val="0"/>
        </a:spcBef>
        <a:spcAft>
          <a:spcPct val="0"/>
        </a:spcAft>
        <a:defRPr sz="2800">
          <a:solidFill>
            <a:srgbClr val="343434"/>
          </a:solidFill>
          <a:latin typeface="DIN-Light" pitchFamily="1" charset="0"/>
          <a:ea typeface="ＭＳ Ｐゴシック" pitchFamily="1" charset="-128"/>
        </a:defRPr>
      </a:lvl9pPr>
    </p:titleStyle>
    <p:bodyStyle>
      <a:lvl1pPr marL="342900" indent="-342900" algn="l" rtl="0" eaLnBrk="0" fontAlgn="base" hangingPunct="0">
        <a:spcBef>
          <a:spcPct val="20000"/>
        </a:spcBef>
        <a:spcAft>
          <a:spcPct val="0"/>
        </a:spcAft>
        <a:defRPr sz="2800">
          <a:solidFill>
            <a:srgbClr val="606060"/>
          </a:solidFill>
          <a:latin typeface="Calibri" pitchFamily="34" charset="0"/>
          <a:ea typeface="+mn-ea"/>
          <a:cs typeface="ＭＳ Ｐゴシック"/>
        </a:defRPr>
      </a:lvl1pPr>
      <a:lvl2pPr marL="742950" indent="-285750" algn="l" rtl="0" eaLnBrk="0" fontAlgn="base" hangingPunct="0">
        <a:spcBef>
          <a:spcPct val="20000"/>
        </a:spcBef>
        <a:spcAft>
          <a:spcPct val="0"/>
        </a:spcAft>
        <a:defRPr sz="2800">
          <a:solidFill>
            <a:schemeClr val="tx1"/>
          </a:solidFill>
          <a:latin typeface="Arial" charset="0"/>
          <a:ea typeface="+mn-ea"/>
          <a:cs typeface="ＭＳ Ｐゴシック"/>
        </a:defRPr>
      </a:lvl2pPr>
      <a:lvl3pPr marL="1143000" indent="-228600" algn="l" rtl="0" eaLnBrk="0" fontAlgn="base" hangingPunct="0">
        <a:spcBef>
          <a:spcPct val="20000"/>
        </a:spcBef>
        <a:spcAft>
          <a:spcPct val="0"/>
        </a:spcAft>
        <a:defRPr sz="2400">
          <a:solidFill>
            <a:schemeClr val="tx1"/>
          </a:solidFill>
          <a:latin typeface="Arial" charset="0"/>
          <a:ea typeface="+mn-ea"/>
          <a:cs typeface="ＭＳ Ｐゴシック"/>
        </a:defRPr>
      </a:lvl3pPr>
      <a:lvl4pPr marL="1600200" indent="-228600" algn="l" rtl="0" eaLnBrk="0" fontAlgn="base" hangingPunct="0">
        <a:spcBef>
          <a:spcPct val="20000"/>
        </a:spcBef>
        <a:spcAft>
          <a:spcPct val="0"/>
        </a:spcAft>
        <a:defRPr sz="2000">
          <a:solidFill>
            <a:schemeClr val="tx1"/>
          </a:solidFill>
          <a:latin typeface="Arial" charset="0"/>
          <a:ea typeface="+mn-ea"/>
          <a:cs typeface="ＭＳ Ｐゴシック"/>
        </a:defRPr>
      </a:lvl4pPr>
      <a:lvl5pPr marL="2057400" indent="-228600" algn="l" rtl="0" eaLnBrk="0" fontAlgn="base" hangingPunct="0">
        <a:spcBef>
          <a:spcPct val="20000"/>
        </a:spcBef>
        <a:spcAft>
          <a:spcPct val="0"/>
        </a:spcAft>
        <a:defRPr sz="2000">
          <a:solidFill>
            <a:schemeClr val="tx1"/>
          </a:solidFill>
          <a:latin typeface="Arial" charset="0"/>
          <a:ea typeface="+mn-ea"/>
          <a:cs typeface="ＭＳ Ｐゴシック"/>
        </a:defRPr>
      </a:lvl5pPr>
      <a:lvl6pPr marL="2514600" indent="-228600" algn="l" rtl="0" fontAlgn="base">
        <a:spcBef>
          <a:spcPct val="20000"/>
        </a:spcBef>
        <a:spcAft>
          <a:spcPct val="0"/>
        </a:spcAft>
        <a:defRPr sz="2000">
          <a:solidFill>
            <a:schemeClr val="tx1"/>
          </a:solidFill>
          <a:latin typeface="Arial" charset="0"/>
          <a:ea typeface="+mn-ea"/>
        </a:defRPr>
      </a:lvl6pPr>
      <a:lvl7pPr marL="2971800" indent="-228600" algn="l" rtl="0" fontAlgn="base">
        <a:spcBef>
          <a:spcPct val="20000"/>
        </a:spcBef>
        <a:spcAft>
          <a:spcPct val="0"/>
        </a:spcAft>
        <a:defRPr sz="2000">
          <a:solidFill>
            <a:schemeClr val="tx1"/>
          </a:solidFill>
          <a:latin typeface="Arial" charset="0"/>
          <a:ea typeface="+mn-ea"/>
        </a:defRPr>
      </a:lvl7pPr>
      <a:lvl8pPr marL="3429000" indent="-228600" algn="l" rtl="0" fontAlgn="base">
        <a:spcBef>
          <a:spcPct val="20000"/>
        </a:spcBef>
        <a:spcAft>
          <a:spcPct val="0"/>
        </a:spcAft>
        <a:defRPr sz="2000">
          <a:solidFill>
            <a:schemeClr val="tx1"/>
          </a:solidFill>
          <a:latin typeface="Arial" charset="0"/>
          <a:ea typeface="+mn-ea"/>
        </a:defRPr>
      </a:lvl8pPr>
      <a:lvl9pPr marL="3886200" indent="-228600" algn="l" rtl="0" fontAlgn="base">
        <a:spcBef>
          <a:spcPct val="20000"/>
        </a:spcBef>
        <a:spcAft>
          <a:spcPct val="0"/>
        </a:spcAft>
        <a:defRPr sz="20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ftb.eu.com/"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www.instituteoflicensing.org/"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s://www.gov.uk/government/uploads/system/uploads/attachment_data/file/441957/employers_guide_to_acceptable_right_to_work_documents_v5.pdf"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hyperlink" Target="https://www.gov.uk/government/uploads/system/uploads/attachment_data/file/426964/an_employers_guide_to_right_to_work_checks_may_2015_final.pdf"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hyperlink" Target="http://www.licensingbarrister.com/" TargetMode="External"/><Relationship Id="rId2" Type="http://schemas.openxmlformats.org/officeDocument/2006/relationships/hyperlink" Target="http://www.ftb.eu.com/" TargetMode="Externa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hyperlink" Target="mailto:gary.grant@ftb.eu.com"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51520" y="1340769"/>
            <a:ext cx="8351838" cy="792088"/>
          </a:xfrm>
        </p:spPr>
        <p:txBody>
          <a:bodyPr/>
          <a:lstStyle/>
          <a:p>
            <a:pPr algn="ctr" eaLnBrk="1" hangingPunct="1">
              <a:defRPr/>
            </a:pPr>
            <a:r>
              <a:rPr lang="en-GB" sz="4400" b="1" u="sng" cap="small" dirty="0" err="1" smtClean="0">
                <a:latin typeface="Candara" pitchFamily="34" charset="0"/>
                <a:cs typeface="Garamond"/>
              </a:rPr>
              <a:t>Pubwatch</a:t>
            </a:r>
            <a:r>
              <a:rPr lang="en-GB" sz="4400" b="1" u="sng" cap="small" dirty="0" smtClean="0">
                <a:latin typeface="Candara" pitchFamily="34" charset="0"/>
                <a:cs typeface="Garamond"/>
              </a:rPr>
              <a:t> Legal </a:t>
            </a:r>
            <a:r>
              <a:rPr lang="en-GB" sz="4400" b="1" u="sng" cap="small" dirty="0" smtClean="0">
                <a:latin typeface="Candara" pitchFamily="34" charset="0"/>
                <a:cs typeface="Garamond"/>
              </a:rPr>
              <a:t>round-up </a:t>
            </a:r>
            <a:br>
              <a:rPr lang="en-GB" sz="4400" b="1" u="sng" cap="small" dirty="0" smtClean="0">
                <a:latin typeface="Candara" pitchFamily="34" charset="0"/>
                <a:cs typeface="Garamond"/>
              </a:rPr>
            </a:br>
            <a:endParaRPr lang="en-GB" sz="3600" b="1" i="1" cap="small" dirty="0" smtClean="0">
              <a:latin typeface="Candara" pitchFamily="34" charset="0"/>
              <a:cs typeface="Garamond"/>
            </a:endParaRPr>
          </a:p>
        </p:txBody>
      </p:sp>
      <p:sp>
        <p:nvSpPr>
          <p:cNvPr id="4099" name="Rectangle 3"/>
          <p:cNvSpPr>
            <a:spLocks noGrp="1" noChangeArrowheads="1"/>
          </p:cNvSpPr>
          <p:nvPr>
            <p:ph type="body" idx="1"/>
          </p:nvPr>
        </p:nvSpPr>
        <p:spPr>
          <a:xfrm>
            <a:off x="609600" y="2132857"/>
            <a:ext cx="7848600" cy="4104432"/>
          </a:xfrm>
        </p:spPr>
        <p:txBody>
          <a:bodyPr/>
          <a:lstStyle/>
          <a:p>
            <a:pPr algn="ctr" eaLnBrk="1" hangingPunct="1">
              <a:defRPr/>
            </a:pPr>
            <a:r>
              <a:rPr lang="en-GB" sz="3200" b="1" cap="small" dirty="0" smtClean="0">
                <a:solidFill>
                  <a:schemeClr val="tx1"/>
                </a:solidFill>
                <a:latin typeface="Candara" pitchFamily="34" charset="0"/>
                <a:cs typeface="Garamond"/>
              </a:rPr>
              <a:t>Gary </a:t>
            </a:r>
            <a:r>
              <a:rPr lang="en-GB" sz="3200" b="1" cap="small" dirty="0" smtClean="0">
                <a:solidFill>
                  <a:schemeClr val="tx1"/>
                </a:solidFill>
                <a:latin typeface="Candara" pitchFamily="34" charset="0"/>
                <a:cs typeface="Garamond"/>
              </a:rPr>
              <a:t>Grant </a:t>
            </a:r>
            <a:endParaRPr lang="en-GB" sz="1800" b="1" cap="small" dirty="0" smtClean="0">
              <a:solidFill>
                <a:schemeClr val="tx1"/>
              </a:solidFill>
              <a:latin typeface="Candara" pitchFamily="34" charset="0"/>
              <a:cs typeface="Garamond"/>
            </a:endParaRPr>
          </a:p>
          <a:p>
            <a:pPr algn="ctr" eaLnBrk="1" hangingPunct="1">
              <a:defRPr/>
            </a:pPr>
            <a:endParaRPr lang="en-GB" sz="800" cap="small" dirty="0" smtClean="0">
              <a:solidFill>
                <a:schemeClr val="tx1"/>
              </a:solidFill>
              <a:latin typeface="Candara" pitchFamily="34" charset="0"/>
              <a:cs typeface="Garamond"/>
            </a:endParaRPr>
          </a:p>
          <a:p>
            <a:pPr algn="ctr" eaLnBrk="1" hangingPunct="1">
              <a:defRPr/>
            </a:pPr>
            <a:r>
              <a:rPr lang="en-GB" sz="1800" cap="small" dirty="0" smtClean="0">
                <a:solidFill>
                  <a:schemeClr val="tx1"/>
                </a:solidFill>
                <a:latin typeface="Candara" pitchFamily="34" charset="0"/>
                <a:cs typeface="Garamond"/>
              </a:rPr>
              <a:t>Barrister</a:t>
            </a:r>
          </a:p>
          <a:p>
            <a:pPr algn="ctr" eaLnBrk="1" hangingPunct="1">
              <a:defRPr/>
            </a:pPr>
            <a:r>
              <a:rPr lang="en-US" sz="1800" dirty="0" smtClean="0">
                <a:solidFill>
                  <a:schemeClr val="tx1"/>
                </a:solidFill>
                <a:latin typeface="Candara" pitchFamily="34" charset="0"/>
              </a:rPr>
              <a:t>FRANCIS TAYLOR BUILDING</a:t>
            </a:r>
          </a:p>
          <a:p>
            <a:pPr algn="ctr" eaLnBrk="1" hangingPunct="1">
              <a:defRPr/>
            </a:pPr>
            <a:r>
              <a:rPr lang="en-US" sz="1800" dirty="0" smtClean="0">
                <a:solidFill>
                  <a:schemeClr val="tx1"/>
                </a:solidFill>
                <a:latin typeface="Candara" pitchFamily="34" charset="0"/>
                <a:hlinkClick r:id="rId3"/>
              </a:rPr>
              <a:t>www.ftb.eu.com</a:t>
            </a:r>
            <a:endParaRPr lang="en-US" sz="1800" dirty="0" smtClean="0">
              <a:solidFill>
                <a:schemeClr val="tx1"/>
              </a:solidFill>
              <a:latin typeface="Candara" pitchFamily="34" charset="0"/>
            </a:endParaRPr>
          </a:p>
          <a:p>
            <a:pPr algn="ctr" eaLnBrk="1" hangingPunct="1">
              <a:defRPr/>
            </a:pPr>
            <a:endParaRPr lang="en-US" sz="1800" dirty="0" smtClean="0">
              <a:solidFill>
                <a:schemeClr val="tx1"/>
              </a:solidFill>
              <a:latin typeface="Candara" pitchFamily="34" charset="0"/>
            </a:endParaRPr>
          </a:p>
          <a:p>
            <a:pPr algn="ctr" eaLnBrk="1" hangingPunct="1">
              <a:defRPr/>
            </a:pPr>
            <a:r>
              <a:rPr lang="en-US" sz="1800" cap="small" dirty="0">
                <a:solidFill>
                  <a:schemeClr val="tx1"/>
                </a:solidFill>
                <a:latin typeface="Candara" pitchFamily="34" charset="0"/>
                <a:cs typeface="Garamond"/>
              </a:rPr>
              <a:t>Vice-Chairman</a:t>
            </a:r>
          </a:p>
          <a:p>
            <a:pPr algn="ctr" eaLnBrk="1" hangingPunct="1">
              <a:defRPr/>
            </a:pPr>
            <a:r>
              <a:rPr lang="en-US" sz="1800" cap="all" dirty="0">
                <a:solidFill>
                  <a:schemeClr val="tx1"/>
                </a:solidFill>
                <a:latin typeface="Candara" pitchFamily="34" charset="0"/>
                <a:cs typeface="Garamond"/>
              </a:rPr>
              <a:t>Institute of Licensing</a:t>
            </a:r>
          </a:p>
          <a:p>
            <a:pPr algn="ctr" eaLnBrk="1" hangingPunct="1">
              <a:defRPr/>
            </a:pPr>
            <a:r>
              <a:rPr lang="en-US" sz="1800" dirty="0" smtClean="0">
                <a:solidFill>
                  <a:schemeClr val="tx1"/>
                </a:solidFill>
                <a:latin typeface="Candara" pitchFamily="34" charset="0"/>
                <a:hlinkClick r:id="rId4"/>
              </a:rPr>
              <a:t>www.instituteoflicensing.org</a:t>
            </a:r>
            <a:endParaRPr lang="en-US" sz="1800" dirty="0" smtClean="0">
              <a:solidFill>
                <a:schemeClr val="tx1"/>
              </a:solidFill>
              <a:latin typeface="Candara" pitchFamily="34" charset="0"/>
            </a:endParaRPr>
          </a:p>
          <a:p>
            <a:pPr algn="ctr" eaLnBrk="1" hangingPunct="1">
              <a:defRPr/>
            </a:pPr>
            <a:endParaRPr lang="en-US" sz="1000" dirty="0" smtClean="0">
              <a:solidFill>
                <a:schemeClr val="tx1"/>
              </a:solidFill>
              <a:latin typeface="Candara" pitchFamily="34" charset="0"/>
            </a:endParaRPr>
          </a:p>
          <a:p>
            <a:pPr algn="ctr" eaLnBrk="1" hangingPunct="1">
              <a:defRPr/>
            </a:pPr>
            <a:r>
              <a:rPr lang="en-US" b="1" dirty="0" smtClean="0">
                <a:solidFill>
                  <a:schemeClr val="tx1"/>
                </a:solidFill>
                <a:latin typeface="Candara" pitchFamily="34" charset="0"/>
              </a:rPr>
              <a:t>13</a:t>
            </a:r>
            <a:r>
              <a:rPr lang="en-US" b="1" baseline="30000" dirty="0" smtClean="0">
                <a:solidFill>
                  <a:schemeClr val="tx1"/>
                </a:solidFill>
                <a:latin typeface="Candara" pitchFamily="34" charset="0"/>
              </a:rPr>
              <a:t>th</a:t>
            </a:r>
            <a:r>
              <a:rPr lang="en-US" b="1" dirty="0" smtClean="0">
                <a:solidFill>
                  <a:schemeClr val="tx1"/>
                </a:solidFill>
                <a:latin typeface="Candara" pitchFamily="34" charset="0"/>
              </a:rPr>
              <a:t> National Pubwatch Conference</a:t>
            </a:r>
          </a:p>
          <a:p>
            <a:pPr algn="ctr" eaLnBrk="1" hangingPunct="1">
              <a:defRPr/>
            </a:pPr>
            <a:r>
              <a:rPr lang="en-US" sz="2000" i="1" dirty="0" smtClean="0">
                <a:solidFill>
                  <a:schemeClr val="tx1"/>
                </a:solidFill>
                <a:latin typeface="Candara" pitchFamily="34" charset="0"/>
              </a:rPr>
              <a:t>February </a:t>
            </a:r>
            <a:r>
              <a:rPr lang="en-US" sz="2000" i="1" dirty="0" smtClean="0">
                <a:solidFill>
                  <a:schemeClr val="tx1"/>
                </a:solidFill>
                <a:latin typeface="Candara" pitchFamily="34" charset="0"/>
              </a:rPr>
              <a:t>2016</a:t>
            </a:r>
            <a:endParaRPr lang="en-US" sz="1800" i="1" dirty="0" smtClean="0">
              <a:solidFill>
                <a:schemeClr val="tx1"/>
              </a:solidFill>
              <a:latin typeface="Candara" pitchFamily="34" charset="0"/>
            </a:endParaRPr>
          </a:p>
          <a:p>
            <a:pPr algn="ctr" eaLnBrk="1" hangingPunct="1">
              <a:defRPr/>
            </a:pPr>
            <a:endParaRPr lang="en-US" sz="2000" dirty="0" smtClean="0">
              <a:solidFill>
                <a:schemeClr val="tx1"/>
              </a:solidFill>
              <a:latin typeface="Candara" pitchFamily="34" charset="0"/>
            </a:endParaRPr>
          </a:p>
          <a:p>
            <a:pPr algn="ctr" eaLnBrk="1" hangingPunct="1">
              <a:defRPr/>
            </a:pPr>
            <a:endParaRPr lang="en-US" sz="2000" dirty="0" smtClean="0">
              <a:solidFill>
                <a:schemeClr val="tx1"/>
              </a:solidFill>
              <a:latin typeface="Candara" pitchFamily="34" charset="0"/>
            </a:endParaRPr>
          </a:p>
        </p:txBody>
      </p:sp>
      <p:sp>
        <p:nvSpPr>
          <p:cNvPr id="3076" name="Slide Number Placeholder 4"/>
          <p:cNvSpPr>
            <a:spLocks noGrp="1"/>
          </p:cNvSpPr>
          <p:nvPr>
            <p:ph type="sldNum" sz="quarter" idx="12"/>
          </p:nvPr>
        </p:nvSpPr>
        <p:spPr>
          <a:noFill/>
        </p:spPr>
        <p:txBody>
          <a:bodyPr/>
          <a:lstStyle/>
          <a:p>
            <a:fld id="{15539B06-61A1-41BF-B40F-CC212B51B0E1}" type="slidenum">
              <a:rPr lang="en-US" altLang="en-US" smtClean="0">
                <a:latin typeface="Arial" pitchFamily="34" charset="0"/>
                <a:ea typeface="ＭＳ Ｐゴシック" pitchFamily="34" charset="-128"/>
              </a:rPr>
              <a:pPr/>
              <a:t>1</a:t>
            </a:fld>
            <a:endParaRPr lang="en-US" altLang="en-US" smtClean="0">
              <a:latin typeface="Arial" pitchFamily="34" charset="0"/>
              <a:ea typeface="ＭＳ Ｐゴシック" pitchFamily="34"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25538"/>
            <a:ext cx="7162800" cy="574675"/>
          </a:xfrm>
        </p:spPr>
        <p:txBody>
          <a:bodyPr/>
          <a:lstStyle/>
          <a:p>
            <a:pPr algn="ctr" eaLnBrk="1" hangingPunct="1">
              <a:defRPr/>
            </a:pPr>
            <a:r>
              <a:rPr lang="en-US" sz="3600" b="1" u="sng" dirty="0" smtClean="0">
                <a:latin typeface="Candara" pitchFamily="34" charset="0"/>
              </a:rPr>
              <a:t>ILLEGAL WORKERS</a:t>
            </a:r>
            <a:endParaRPr lang="en-US" sz="3600" u="sng" cap="small" dirty="0" smtClean="0"/>
          </a:p>
        </p:txBody>
      </p:sp>
      <p:sp>
        <p:nvSpPr>
          <p:cNvPr id="19459" name="Rectangle 3"/>
          <p:cNvSpPr>
            <a:spLocks noGrp="1" noChangeArrowheads="1"/>
          </p:cNvSpPr>
          <p:nvPr>
            <p:ph type="subTitle" idx="1"/>
          </p:nvPr>
        </p:nvSpPr>
        <p:spPr>
          <a:xfrm>
            <a:off x="250825" y="1773238"/>
            <a:ext cx="8713788" cy="4464050"/>
          </a:xfrm>
        </p:spPr>
        <p:txBody>
          <a:bodyPr/>
          <a:lstStyle/>
          <a:p>
            <a:endParaRPr lang="en-GB" sz="1000" smtClean="0">
              <a:solidFill>
                <a:schemeClr val="tx1"/>
              </a:solidFill>
              <a:latin typeface="Candara" pitchFamily="34" charset="0"/>
            </a:endParaRPr>
          </a:p>
          <a:p>
            <a:pPr>
              <a:buFontTx/>
              <a:buChar char="•"/>
            </a:pPr>
            <a:r>
              <a:rPr lang="en-GB" b="1" u="sng" smtClean="0">
                <a:solidFill>
                  <a:schemeClr val="tx1"/>
                </a:solidFill>
                <a:latin typeface="Candara" pitchFamily="34" charset="0"/>
              </a:rPr>
              <a:t>Transfer</a:t>
            </a:r>
            <a:r>
              <a:rPr lang="en-GB" smtClean="0">
                <a:solidFill>
                  <a:schemeClr val="tx1"/>
                </a:solidFill>
                <a:latin typeface="Candara" pitchFamily="34" charset="0"/>
              </a:rPr>
              <a:t> applications:</a:t>
            </a:r>
          </a:p>
          <a:p>
            <a:pPr>
              <a:buFontTx/>
              <a:buChar char="•"/>
            </a:pPr>
            <a:endParaRPr lang="en-GB" sz="1000" smtClean="0">
              <a:solidFill>
                <a:schemeClr val="tx1"/>
              </a:solidFill>
              <a:latin typeface="Candara" pitchFamily="34" charset="0"/>
            </a:endParaRPr>
          </a:p>
          <a:p>
            <a:pPr lvl="1">
              <a:buFont typeface="Arial" pitchFamily="34" charset="0"/>
              <a:buChar char="•"/>
            </a:pPr>
            <a:r>
              <a:rPr lang="en-GB" smtClean="0">
                <a:latin typeface="Candara" pitchFamily="34" charset="0"/>
              </a:rPr>
              <a:t>If applicant resident in UK must be entitled to work in UK</a:t>
            </a:r>
          </a:p>
          <a:p>
            <a:pPr lvl="1"/>
            <a:endParaRPr lang="en-GB" smtClean="0">
              <a:latin typeface="Candara" pitchFamily="34" charset="0"/>
            </a:endParaRPr>
          </a:p>
          <a:p>
            <a:pPr lvl="1">
              <a:buFont typeface="Arial" pitchFamily="34" charset="0"/>
              <a:buChar char="•"/>
            </a:pPr>
            <a:r>
              <a:rPr lang="en-GB" smtClean="0">
                <a:latin typeface="Candara" pitchFamily="34" charset="0"/>
              </a:rPr>
              <a:t>Secretary of State must be notified and may object to transfer if exceptional circumstances and grant “</a:t>
            </a:r>
            <a:r>
              <a:rPr lang="en-GB" i="1" smtClean="0">
                <a:latin typeface="Candara" pitchFamily="34" charset="0"/>
              </a:rPr>
              <a:t>prejudicial to the prevention of illegal working in licensed premises</a:t>
            </a:r>
            <a:r>
              <a:rPr lang="en-GB" smtClean="0">
                <a:latin typeface="Candara" pitchFamily="34" charset="0"/>
              </a:rPr>
              <a:t>” </a:t>
            </a:r>
          </a:p>
          <a:p>
            <a:pPr>
              <a:buFontTx/>
              <a:buChar char="•"/>
            </a:pPr>
            <a:endParaRPr lang="en-GB"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25538"/>
            <a:ext cx="7162800" cy="574675"/>
          </a:xfrm>
        </p:spPr>
        <p:txBody>
          <a:bodyPr/>
          <a:lstStyle/>
          <a:p>
            <a:pPr algn="ctr" eaLnBrk="1" hangingPunct="1">
              <a:defRPr/>
            </a:pPr>
            <a:r>
              <a:rPr lang="en-US" sz="3600" b="1" u="sng" dirty="0" smtClean="0">
                <a:latin typeface="Candara" pitchFamily="34" charset="0"/>
              </a:rPr>
              <a:t>ILLEGAL WORKERS</a:t>
            </a:r>
            <a:endParaRPr lang="en-US" sz="3600" u="sng" cap="small" dirty="0" smtClean="0"/>
          </a:p>
        </p:txBody>
      </p:sp>
      <p:sp>
        <p:nvSpPr>
          <p:cNvPr id="20483" name="Rectangle 3"/>
          <p:cNvSpPr>
            <a:spLocks noGrp="1" noChangeArrowheads="1"/>
          </p:cNvSpPr>
          <p:nvPr>
            <p:ph type="subTitle" idx="1"/>
          </p:nvPr>
        </p:nvSpPr>
        <p:spPr>
          <a:xfrm>
            <a:off x="468313" y="1989138"/>
            <a:ext cx="8280400" cy="4248150"/>
          </a:xfrm>
        </p:spPr>
        <p:txBody>
          <a:bodyPr/>
          <a:lstStyle/>
          <a:p>
            <a:pPr>
              <a:buFontTx/>
              <a:buChar char="•"/>
            </a:pPr>
            <a:endParaRPr lang="en-GB" b="1" u="sng" smtClean="0">
              <a:solidFill>
                <a:schemeClr val="tx1"/>
              </a:solidFill>
              <a:latin typeface="Candara" pitchFamily="34" charset="0"/>
            </a:endParaRPr>
          </a:p>
          <a:p>
            <a:pPr>
              <a:buFontTx/>
              <a:buChar char="•"/>
            </a:pPr>
            <a:r>
              <a:rPr lang="en-GB" b="1" u="sng" smtClean="0">
                <a:solidFill>
                  <a:schemeClr val="tx1"/>
                </a:solidFill>
                <a:latin typeface="Candara" pitchFamily="34" charset="0"/>
              </a:rPr>
              <a:t>Interim Authority notice </a:t>
            </a:r>
            <a:r>
              <a:rPr lang="en-GB" smtClean="0">
                <a:solidFill>
                  <a:schemeClr val="tx1"/>
                </a:solidFill>
                <a:latin typeface="Candara" pitchFamily="34" charset="0"/>
              </a:rPr>
              <a:t>– if resident in UK can only apply if entitled to work in UK &amp; can be cancelled on intervention of Secretary of State</a:t>
            </a:r>
          </a:p>
          <a:p>
            <a:endParaRPr lang="en-GB" sz="1000" smtClean="0">
              <a:solidFill>
                <a:schemeClr val="tx1"/>
              </a:solidFill>
              <a:latin typeface="Candara" pitchFamily="34" charset="0"/>
            </a:endParaRPr>
          </a:p>
          <a:p>
            <a:pPr>
              <a:buFontTx/>
              <a:buChar char="•"/>
            </a:pPr>
            <a:endParaRPr lang="en-GB"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25538"/>
            <a:ext cx="7162800" cy="574675"/>
          </a:xfrm>
        </p:spPr>
        <p:txBody>
          <a:bodyPr/>
          <a:lstStyle/>
          <a:p>
            <a:pPr algn="ctr" eaLnBrk="1" hangingPunct="1">
              <a:defRPr/>
            </a:pPr>
            <a:r>
              <a:rPr lang="en-US" sz="3600" b="1" u="sng" dirty="0" smtClean="0">
                <a:latin typeface="Candara" pitchFamily="34" charset="0"/>
              </a:rPr>
              <a:t>ILLEGAL WORKERS</a:t>
            </a:r>
            <a:endParaRPr lang="en-US" sz="3600" u="sng" cap="small" dirty="0" smtClean="0"/>
          </a:p>
        </p:txBody>
      </p:sp>
      <p:sp>
        <p:nvSpPr>
          <p:cNvPr id="21507" name="Rectangle 3"/>
          <p:cNvSpPr>
            <a:spLocks noGrp="1" noChangeArrowheads="1"/>
          </p:cNvSpPr>
          <p:nvPr>
            <p:ph type="subTitle" idx="1"/>
          </p:nvPr>
        </p:nvSpPr>
        <p:spPr>
          <a:xfrm>
            <a:off x="250825" y="1773238"/>
            <a:ext cx="8713788" cy="4464050"/>
          </a:xfrm>
        </p:spPr>
        <p:txBody>
          <a:bodyPr/>
          <a:lstStyle/>
          <a:p>
            <a:endParaRPr lang="en-GB" sz="1000" smtClean="0">
              <a:solidFill>
                <a:schemeClr val="tx1"/>
              </a:solidFill>
              <a:latin typeface="Candara" pitchFamily="34" charset="0"/>
            </a:endParaRPr>
          </a:p>
          <a:p>
            <a:pPr>
              <a:buFontTx/>
              <a:buChar char="•"/>
            </a:pPr>
            <a:r>
              <a:rPr lang="en-GB" b="1" u="sng" smtClean="0">
                <a:solidFill>
                  <a:schemeClr val="tx1"/>
                </a:solidFill>
                <a:latin typeface="Candara" pitchFamily="34" charset="0"/>
              </a:rPr>
              <a:t>Personal Licences</a:t>
            </a:r>
            <a:r>
              <a:rPr lang="en-GB" smtClean="0">
                <a:solidFill>
                  <a:schemeClr val="tx1"/>
                </a:solidFill>
                <a:latin typeface="Candara" pitchFamily="34" charset="0"/>
              </a:rPr>
              <a:t>:</a:t>
            </a:r>
          </a:p>
          <a:p>
            <a:endParaRPr lang="en-GB" smtClean="0">
              <a:solidFill>
                <a:schemeClr val="tx1"/>
              </a:solidFill>
              <a:latin typeface="Candara" pitchFamily="34" charset="0"/>
            </a:endParaRPr>
          </a:p>
          <a:p>
            <a:pPr lvl="1">
              <a:buFont typeface="Arial" pitchFamily="34" charset="0"/>
              <a:buChar char="•"/>
            </a:pPr>
            <a:r>
              <a:rPr lang="en-GB" smtClean="0">
                <a:latin typeface="Candara" pitchFamily="34" charset="0"/>
              </a:rPr>
              <a:t>Only grant if entitled to work</a:t>
            </a:r>
          </a:p>
          <a:p>
            <a:pPr lvl="1">
              <a:buFont typeface="Arial" pitchFamily="34" charset="0"/>
              <a:buChar char="•"/>
            </a:pPr>
            <a:r>
              <a:rPr lang="en-GB" smtClean="0">
                <a:latin typeface="Candara" pitchFamily="34" charset="0"/>
              </a:rPr>
              <a:t>cease to have effect if holder ceases to be entitled to work in UK</a:t>
            </a:r>
          </a:p>
          <a:p>
            <a:pPr lvl="1">
              <a:buFont typeface="Arial" pitchFamily="34" charset="0"/>
              <a:buChar char="•"/>
            </a:pPr>
            <a:r>
              <a:rPr lang="en-GB" smtClean="0">
                <a:latin typeface="Candara" pitchFamily="34" charset="0"/>
              </a:rPr>
              <a:t>relevant offence includes immigration offence and immigration penalty</a:t>
            </a:r>
          </a:p>
          <a:p>
            <a:pPr lvl="1">
              <a:buFont typeface="Arial" pitchFamily="34" charset="0"/>
              <a:buChar char="•"/>
            </a:pPr>
            <a:r>
              <a:rPr lang="en-GB" smtClean="0">
                <a:latin typeface="Candara" pitchFamily="34" charset="0"/>
              </a:rPr>
              <a:t>Sec of State can object</a:t>
            </a:r>
          </a:p>
          <a:p>
            <a:pPr>
              <a:buFontTx/>
              <a:buChar char="•"/>
            </a:pPr>
            <a:endParaRPr lang="en-GB"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25538"/>
            <a:ext cx="7162800" cy="574675"/>
          </a:xfrm>
        </p:spPr>
        <p:txBody>
          <a:bodyPr/>
          <a:lstStyle/>
          <a:p>
            <a:pPr algn="ctr" eaLnBrk="1" hangingPunct="1">
              <a:defRPr/>
            </a:pPr>
            <a:r>
              <a:rPr lang="en-US" sz="3600" b="1" u="sng" dirty="0" smtClean="0">
                <a:latin typeface="Candara" pitchFamily="34" charset="0"/>
              </a:rPr>
              <a:t>ILLEGAL WORKERS</a:t>
            </a:r>
            <a:endParaRPr lang="en-US" sz="3600" u="sng" cap="small" dirty="0" smtClean="0"/>
          </a:p>
        </p:txBody>
      </p:sp>
      <p:sp>
        <p:nvSpPr>
          <p:cNvPr id="22531" name="Rectangle 3"/>
          <p:cNvSpPr>
            <a:spLocks noGrp="1" noChangeArrowheads="1"/>
          </p:cNvSpPr>
          <p:nvPr>
            <p:ph type="subTitle" idx="1"/>
          </p:nvPr>
        </p:nvSpPr>
        <p:spPr>
          <a:xfrm>
            <a:off x="395288" y="2060575"/>
            <a:ext cx="8424862" cy="4176713"/>
          </a:xfrm>
        </p:spPr>
        <p:txBody>
          <a:bodyPr/>
          <a:lstStyle/>
          <a:p>
            <a:pPr>
              <a:buFontTx/>
              <a:buChar char="•"/>
            </a:pPr>
            <a:r>
              <a:rPr lang="en-GB" b="1" u="sng" smtClean="0">
                <a:solidFill>
                  <a:schemeClr val="tx1"/>
                </a:solidFill>
                <a:latin typeface="Candara" pitchFamily="34" charset="0"/>
              </a:rPr>
              <a:t>Illegal Working Closure Notices</a:t>
            </a:r>
            <a:r>
              <a:rPr lang="en-GB" smtClean="0">
                <a:solidFill>
                  <a:schemeClr val="tx1"/>
                </a:solidFill>
                <a:latin typeface="Candara" pitchFamily="34" charset="0"/>
              </a:rPr>
              <a:t>– if employing illegal workers</a:t>
            </a:r>
          </a:p>
          <a:p>
            <a:endParaRPr lang="en-GB" sz="1000" smtClean="0">
              <a:solidFill>
                <a:schemeClr val="tx1"/>
              </a:solidFill>
              <a:latin typeface="Candara" pitchFamily="34" charset="0"/>
            </a:endParaRPr>
          </a:p>
          <a:p>
            <a:pPr>
              <a:buFontTx/>
              <a:buChar char="•"/>
            </a:pPr>
            <a:r>
              <a:rPr lang="en-GB" smtClean="0">
                <a:solidFill>
                  <a:schemeClr val="tx1"/>
                </a:solidFill>
                <a:latin typeface="Candara" pitchFamily="34" charset="0"/>
              </a:rPr>
              <a:t> Issued by Immigration Officers – prohibits access to premises  for up to 24-48 hours (depending on rank of officer)</a:t>
            </a:r>
          </a:p>
          <a:p>
            <a:endParaRPr lang="en-GB" sz="1000" smtClean="0">
              <a:solidFill>
                <a:schemeClr val="tx1"/>
              </a:solidFill>
              <a:latin typeface="Candara" pitchFamily="34" charset="0"/>
            </a:endParaRPr>
          </a:p>
          <a:p>
            <a:pPr>
              <a:buFontTx/>
              <a:buChar char="•"/>
            </a:pPr>
            <a:endParaRPr lang="en-GB"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25538"/>
            <a:ext cx="7162800" cy="574675"/>
          </a:xfrm>
        </p:spPr>
        <p:txBody>
          <a:bodyPr/>
          <a:lstStyle/>
          <a:p>
            <a:pPr algn="ctr" eaLnBrk="1" hangingPunct="1">
              <a:defRPr/>
            </a:pPr>
            <a:r>
              <a:rPr lang="en-US" sz="3600" b="1" u="sng" dirty="0" smtClean="0">
                <a:latin typeface="Candara" pitchFamily="34" charset="0"/>
              </a:rPr>
              <a:t>ILLEGAL WORKERS</a:t>
            </a:r>
            <a:endParaRPr lang="en-US" sz="3600" u="sng" cap="small" dirty="0" smtClean="0"/>
          </a:p>
        </p:txBody>
      </p:sp>
      <p:sp>
        <p:nvSpPr>
          <p:cNvPr id="23555" name="Rectangle 3"/>
          <p:cNvSpPr>
            <a:spLocks noGrp="1" noChangeArrowheads="1"/>
          </p:cNvSpPr>
          <p:nvPr>
            <p:ph type="subTitle" idx="1"/>
          </p:nvPr>
        </p:nvSpPr>
        <p:spPr>
          <a:xfrm>
            <a:off x="395288" y="1844675"/>
            <a:ext cx="8353425" cy="4392613"/>
          </a:xfrm>
        </p:spPr>
        <p:txBody>
          <a:bodyPr/>
          <a:lstStyle/>
          <a:p>
            <a:endParaRPr lang="en-GB" sz="1000" smtClean="0">
              <a:solidFill>
                <a:schemeClr val="tx1"/>
              </a:solidFill>
              <a:latin typeface="Candara" pitchFamily="34" charset="0"/>
            </a:endParaRPr>
          </a:p>
          <a:p>
            <a:pPr>
              <a:buFontTx/>
              <a:buChar char="•"/>
            </a:pPr>
            <a:r>
              <a:rPr lang="en-GB" smtClean="0">
                <a:solidFill>
                  <a:schemeClr val="tx1"/>
                </a:solidFill>
                <a:latin typeface="Candara" pitchFamily="34" charset="0"/>
              </a:rPr>
              <a:t>Application to Magistrates’ Court for </a:t>
            </a:r>
            <a:r>
              <a:rPr lang="en-GB" b="1" u="sng" smtClean="0">
                <a:solidFill>
                  <a:schemeClr val="tx1"/>
                </a:solidFill>
                <a:latin typeface="Candara" pitchFamily="34" charset="0"/>
              </a:rPr>
              <a:t>Illegal Working Compliance Order</a:t>
            </a:r>
            <a:r>
              <a:rPr lang="en-GB" smtClean="0">
                <a:solidFill>
                  <a:schemeClr val="tx1"/>
                </a:solidFill>
                <a:latin typeface="Candara" pitchFamily="34" charset="0"/>
              </a:rPr>
              <a:t> </a:t>
            </a:r>
          </a:p>
          <a:p>
            <a:endParaRPr lang="en-GB" smtClean="0">
              <a:solidFill>
                <a:schemeClr val="tx1"/>
              </a:solidFill>
              <a:latin typeface="Candara" pitchFamily="34" charset="0"/>
            </a:endParaRPr>
          </a:p>
          <a:p>
            <a:pPr>
              <a:buFontTx/>
              <a:buChar char="•"/>
            </a:pPr>
            <a:r>
              <a:rPr lang="en-GB" smtClean="0">
                <a:solidFill>
                  <a:schemeClr val="tx1"/>
                </a:solidFill>
                <a:latin typeface="Candara" pitchFamily="34" charset="0"/>
              </a:rPr>
              <a:t>Various sanctions available from requiring immigration checks to closure of premises for up to 12 months</a:t>
            </a:r>
            <a:endParaRPr lang="en-GB" b="1" u="sng" smtClean="0">
              <a:solidFill>
                <a:schemeClr val="tx1"/>
              </a:solidFill>
              <a:latin typeface="Candara" pitchFamily="34" charset="0"/>
            </a:endParaRPr>
          </a:p>
          <a:p>
            <a:pPr>
              <a:buFontTx/>
              <a:buChar char="•"/>
            </a:pPr>
            <a:endParaRPr lang="en-GB"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25538"/>
            <a:ext cx="7162800" cy="574675"/>
          </a:xfrm>
        </p:spPr>
        <p:txBody>
          <a:bodyPr/>
          <a:lstStyle/>
          <a:p>
            <a:pPr algn="ctr" eaLnBrk="1" hangingPunct="1">
              <a:defRPr/>
            </a:pPr>
            <a:r>
              <a:rPr lang="en-US" sz="3600" b="1" u="sng" dirty="0" smtClean="0">
                <a:latin typeface="Candara" pitchFamily="34" charset="0"/>
              </a:rPr>
              <a:t>ILLEGAL WORKERS</a:t>
            </a:r>
            <a:endParaRPr lang="en-US" sz="3600" u="sng" cap="small" dirty="0" smtClean="0"/>
          </a:p>
        </p:txBody>
      </p:sp>
      <p:sp>
        <p:nvSpPr>
          <p:cNvPr id="23555" name="Rectangle 3"/>
          <p:cNvSpPr>
            <a:spLocks noGrp="1" noChangeArrowheads="1"/>
          </p:cNvSpPr>
          <p:nvPr>
            <p:ph type="subTitle" idx="1"/>
          </p:nvPr>
        </p:nvSpPr>
        <p:spPr>
          <a:xfrm>
            <a:off x="395288" y="1700213"/>
            <a:ext cx="8353425" cy="4537075"/>
          </a:xfrm>
        </p:spPr>
        <p:txBody>
          <a:bodyPr/>
          <a:lstStyle/>
          <a:p>
            <a:endParaRPr lang="en-GB" sz="1000" dirty="0" smtClean="0">
              <a:solidFill>
                <a:schemeClr val="tx1"/>
              </a:solidFill>
              <a:latin typeface="Candara" pitchFamily="34" charset="0"/>
            </a:endParaRPr>
          </a:p>
          <a:p>
            <a:pPr marL="514350" indent="-514350">
              <a:buFont typeface="Arial" panose="020B0604020202020204" pitchFamily="34" charset="0"/>
              <a:buChar char="•"/>
            </a:pPr>
            <a:r>
              <a:rPr lang="en-GB" dirty="0" smtClean="0">
                <a:solidFill>
                  <a:schemeClr val="tx1"/>
                </a:solidFill>
                <a:latin typeface="Candara" pitchFamily="34" charset="0"/>
              </a:rPr>
              <a:t>Due diligence (includes):</a:t>
            </a:r>
          </a:p>
          <a:p>
            <a:endParaRPr lang="en-GB" sz="1600" dirty="0" smtClean="0">
              <a:solidFill>
                <a:schemeClr val="tx1"/>
              </a:solidFill>
              <a:latin typeface="Candara" pitchFamily="34" charset="0"/>
            </a:endParaRPr>
          </a:p>
          <a:p>
            <a:pPr marL="1257300" lvl="1" indent="-514350">
              <a:buAutoNum type="arabicPeriod"/>
            </a:pPr>
            <a:r>
              <a:rPr lang="en-GB" dirty="0" smtClean="0">
                <a:solidFill>
                  <a:schemeClr val="tx1"/>
                </a:solidFill>
                <a:latin typeface="Candara" pitchFamily="34" charset="0"/>
              </a:rPr>
              <a:t>Obtain </a:t>
            </a:r>
            <a:r>
              <a:rPr lang="en-GB" dirty="0">
                <a:solidFill>
                  <a:schemeClr val="tx1"/>
                </a:solidFill>
                <a:latin typeface="Candara" pitchFamily="34" charset="0"/>
              </a:rPr>
              <a:t>the person’s original documents; </a:t>
            </a:r>
            <a:endParaRPr lang="en-GB" dirty="0" smtClean="0">
              <a:solidFill>
                <a:schemeClr val="tx1"/>
              </a:solidFill>
              <a:latin typeface="Candara" pitchFamily="34" charset="0"/>
            </a:endParaRPr>
          </a:p>
          <a:p>
            <a:pPr marL="1257300" lvl="1" indent="-514350">
              <a:buAutoNum type="arabicPeriod"/>
            </a:pPr>
            <a:r>
              <a:rPr lang="en-GB" dirty="0" smtClean="0">
                <a:solidFill>
                  <a:schemeClr val="tx1"/>
                </a:solidFill>
                <a:latin typeface="Candara" pitchFamily="34" charset="0"/>
              </a:rPr>
              <a:t>Check </a:t>
            </a:r>
            <a:r>
              <a:rPr lang="en-GB" dirty="0">
                <a:solidFill>
                  <a:schemeClr val="tx1"/>
                </a:solidFill>
                <a:latin typeface="Candara" pitchFamily="34" charset="0"/>
              </a:rPr>
              <a:t>them in the presence of the holder; </a:t>
            </a:r>
            <a:r>
              <a:rPr lang="en-GB" dirty="0" smtClean="0">
                <a:solidFill>
                  <a:schemeClr val="tx1"/>
                </a:solidFill>
                <a:latin typeface="Candara" pitchFamily="34" charset="0"/>
              </a:rPr>
              <a:t>and</a:t>
            </a:r>
          </a:p>
          <a:p>
            <a:pPr marL="1257300" lvl="1" indent="-514350">
              <a:buAutoNum type="arabicPeriod"/>
            </a:pPr>
            <a:r>
              <a:rPr lang="en-GB" dirty="0" smtClean="0">
                <a:solidFill>
                  <a:schemeClr val="tx1"/>
                </a:solidFill>
                <a:latin typeface="Candara" pitchFamily="34" charset="0"/>
              </a:rPr>
              <a:t>Make </a:t>
            </a:r>
            <a:r>
              <a:rPr lang="en-GB" dirty="0">
                <a:solidFill>
                  <a:schemeClr val="tx1"/>
                </a:solidFill>
                <a:latin typeface="Candara" pitchFamily="34" charset="0"/>
              </a:rPr>
              <a:t>and retain a clear copy, and make a record of the date of the check</a:t>
            </a:r>
            <a:r>
              <a:rPr lang="en-GB" dirty="0" smtClean="0">
                <a:solidFill>
                  <a:schemeClr val="tx1"/>
                </a:solidFill>
                <a:latin typeface="Candara" pitchFamily="34" charset="0"/>
              </a:rPr>
              <a:t>.</a:t>
            </a:r>
          </a:p>
          <a:p>
            <a:pPr marL="1257300" lvl="1" indent="-514350">
              <a:buAutoNum type="arabicPeriod"/>
            </a:pPr>
            <a:r>
              <a:rPr lang="en-GB" dirty="0" smtClean="0">
                <a:solidFill>
                  <a:schemeClr val="tx1"/>
                </a:solidFill>
                <a:latin typeface="Candara" pitchFamily="34" charset="0"/>
              </a:rPr>
              <a:t>Take particular care over Student Visas (obtain proof of academic term and vacation dates)</a:t>
            </a:r>
            <a:endParaRPr lang="en-GB" dirty="0">
              <a:solidFill>
                <a:schemeClr val="tx1"/>
              </a:solidFill>
              <a:latin typeface="Candara" pitchFamily="34" charset="0"/>
            </a:endParaRPr>
          </a:p>
          <a:p>
            <a:pPr marL="457200" lvl="1" indent="0"/>
            <a:endParaRPr lang="en-GB" sz="2000"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spTree>
    <p:extLst>
      <p:ext uri="{BB962C8B-B14F-4D97-AF65-F5344CB8AC3E}">
        <p14:creationId xmlns:p14="http://schemas.microsoft.com/office/powerpoint/2010/main" val="39345771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25538"/>
            <a:ext cx="7162800" cy="574675"/>
          </a:xfrm>
        </p:spPr>
        <p:txBody>
          <a:bodyPr/>
          <a:lstStyle/>
          <a:p>
            <a:pPr algn="ctr" eaLnBrk="1" hangingPunct="1">
              <a:defRPr/>
            </a:pPr>
            <a:r>
              <a:rPr lang="en-US" sz="3600" b="1" u="sng" dirty="0" smtClean="0">
                <a:latin typeface="Candara" pitchFamily="34" charset="0"/>
              </a:rPr>
              <a:t>ILLEGAL WORKERS</a:t>
            </a:r>
            <a:endParaRPr lang="en-US" sz="3600" u="sng" cap="small" dirty="0" smtClean="0"/>
          </a:p>
        </p:txBody>
      </p:sp>
      <p:sp>
        <p:nvSpPr>
          <p:cNvPr id="23555" name="Rectangle 3"/>
          <p:cNvSpPr>
            <a:spLocks noGrp="1" noChangeArrowheads="1"/>
          </p:cNvSpPr>
          <p:nvPr>
            <p:ph type="subTitle" idx="1"/>
          </p:nvPr>
        </p:nvSpPr>
        <p:spPr>
          <a:xfrm>
            <a:off x="395288" y="1700213"/>
            <a:ext cx="8353425" cy="4537075"/>
          </a:xfrm>
        </p:spPr>
        <p:txBody>
          <a:bodyPr/>
          <a:lstStyle/>
          <a:p>
            <a:endParaRPr lang="en-GB" sz="1000" dirty="0" smtClean="0">
              <a:solidFill>
                <a:schemeClr val="tx1"/>
              </a:solidFill>
              <a:latin typeface="Candara" pitchFamily="34" charset="0"/>
            </a:endParaRPr>
          </a:p>
          <a:p>
            <a:pPr marL="342900" indent="-342900">
              <a:buFont typeface="Arial" panose="020B0604020202020204" pitchFamily="34" charset="0"/>
              <a:buChar char="•"/>
            </a:pPr>
            <a:r>
              <a:rPr lang="en-GB" dirty="0" smtClean="0">
                <a:solidFill>
                  <a:schemeClr val="tx1"/>
                </a:solidFill>
                <a:latin typeface="Candara" pitchFamily="34" charset="0"/>
              </a:rPr>
              <a:t>See: “</a:t>
            </a:r>
            <a:r>
              <a:rPr lang="en-GB" b="1" i="1" dirty="0" smtClean="0">
                <a:solidFill>
                  <a:schemeClr val="tx1"/>
                </a:solidFill>
                <a:latin typeface="Candara" pitchFamily="34" charset="0"/>
              </a:rPr>
              <a:t>An </a:t>
            </a:r>
            <a:r>
              <a:rPr lang="en-GB" b="1" i="1" dirty="0">
                <a:solidFill>
                  <a:schemeClr val="tx1"/>
                </a:solidFill>
                <a:latin typeface="Candara" pitchFamily="34" charset="0"/>
              </a:rPr>
              <a:t>employer’s guide to acceptable right to work </a:t>
            </a:r>
            <a:r>
              <a:rPr lang="en-GB" b="1" i="1" dirty="0" smtClean="0">
                <a:solidFill>
                  <a:schemeClr val="tx1"/>
                </a:solidFill>
                <a:latin typeface="Candara" pitchFamily="34" charset="0"/>
              </a:rPr>
              <a:t>documents</a:t>
            </a:r>
            <a:r>
              <a:rPr lang="en-GB" dirty="0" smtClean="0">
                <a:solidFill>
                  <a:schemeClr val="tx1"/>
                </a:solidFill>
                <a:latin typeface="Candara" pitchFamily="34" charset="0"/>
              </a:rPr>
              <a:t>” (Home Office, May 2015)</a:t>
            </a:r>
          </a:p>
          <a:p>
            <a:pPr marL="342900" indent="-342900">
              <a:buFont typeface="Arial" panose="020B0604020202020204" pitchFamily="34" charset="0"/>
              <a:buChar char="•"/>
            </a:pPr>
            <a:endParaRPr lang="en-GB" sz="1100" dirty="0" smtClean="0">
              <a:solidFill>
                <a:schemeClr val="tx1"/>
              </a:solidFill>
              <a:latin typeface="Candara" pitchFamily="34" charset="0"/>
            </a:endParaRPr>
          </a:p>
          <a:p>
            <a:r>
              <a:rPr lang="en-GB" sz="1800" dirty="0">
                <a:solidFill>
                  <a:schemeClr val="tx1"/>
                </a:solidFill>
                <a:latin typeface="Candara" pitchFamily="34" charset="0"/>
                <a:hlinkClick r:id="rId3"/>
              </a:rPr>
              <a:t>https://</a:t>
            </a:r>
            <a:r>
              <a:rPr lang="en-GB" sz="1800" dirty="0" smtClean="0">
                <a:solidFill>
                  <a:schemeClr val="tx1"/>
                </a:solidFill>
                <a:latin typeface="Candara" pitchFamily="34" charset="0"/>
                <a:hlinkClick r:id="rId3"/>
              </a:rPr>
              <a:t>www.gov.uk/government/uploads/system/uploads/attachment_data/file/441957/employers_guide_to_acceptable_right_to_work_documents_v5.pdf</a:t>
            </a:r>
            <a:endParaRPr lang="en-GB" sz="1800" dirty="0" smtClean="0">
              <a:solidFill>
                <a:schemeClr val="tx1"/>
              </a:solidFill>
              <a:latin typeface="Candara" pitchFamily="34" charset="0"/>
            </a:endParaRPr>
          </a:p>
          <a:p>
            <a:endParaRPr lang="en-GB" sz="1800" dirty="0" smtClean="0">
              <a:solidFill>
                <a:schemeClr val="tx1"/>
              </a:solidFill>
              <a:latin typeface="Candara" pitchFamily="34" charset="0"/>
            </a:endParaRPr>
          </a:p>
          <a:p>
            <a:pPr>
              <a:buFontTx/>
              <a:buChar char="•"/>
            </a:pPr>
            <a:r>
              <a:rPr lang="en-GB" dirty="0" smtClean="0">
                <a:solidFill>
                  <a:schemeClr val="tx1"/>
                </a:solidFill>
                <a:latin typeface="Candara" pitchFamily="34" charset="0"/>
              </a:rPr>
              <a:t>See: </a:t>
            </a:r>
            <a:r>
              <a:rPr lang="en-GB" dirty="0">
                <a:solidFill>
                  <a:schemeClr val="tx1"/>
                </a:solidFill>
                <a:latin typeface="Candara" pitchFamily="34" charset="0"/>
              </a:rPr>
              <a:t>“</a:t>
            </a:r>
            <a:r>
              <a:rPr lang="en-GB" b="1" i="1" dirty="0">
                <a:solidFill>
                  <a:schemeClr val="tx1"/>
                </a:solidFill>
                <a:latin typeface="Candara" pitchFamily="34" charset="0"/>
              </a:rPr>
              <a:t>An employer’s guide to right to work checks</a:t>
            </a:r>
            <a:r>
              <a:rPr lang="en-GB" dirty="0">
                <a:solidFill>
                  <a:schemeClr val="tx1"/>
                </a:solidFill>
                <a:latin typeface="Candara" pitchFamily="34" charset="0"/>
              </a:rPr>
              <a:t>” (Home Office, May 2015) </a:t>
            </a:r>
          </a:p>
          <a:p>
            <a:pPr>
              <a:buFontTx/>
              <a:buChar char="•"/>
            </a:pPr>
            <a:endParaRPr lang="en-GB" sz="1200" dirty="0">
              <a:solidFill>
                <a:schemeClr val="tx1"/>
              </a:solidFill>
              <a:latin typeface="Candara" pitchFamily="34" charset="0"/>
            </a:endParaRPr>
          </a:p>
          <a:p>
            <a:r>
              <a:rPr lang="en-GB" sz="1800" dirty="0">
                <a:solidFill>
                  <a:schemeClr val="tx1"/>
                </a:solidFill>
                <a:latin typeface="Candara" pitchFamily="34" charset="0"/>
                <a:hlinkClick r:id="rId4"/>
              </a:rPr>
              <a:t>https://www.gov.uk/government/uploads/system/uploads/attachment_data/file/426964/an_employers_guide_to_right_to_work_checks_may_2015_final.pdf</a:t>
            </a:r>
            <a:endParaRPr lang="en-GB" sz="1800" dirty="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spTree>
    <p:extLst>
      <p:ext uri="{BB962C8B-B14F-4D97-AF65-F5344CB8AC3E}">
        <p14:creationId xmlns:p14="http://schemas.microsoft.com/office/powerpoint/2010/main" val="26927443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96975"/>
            <a:ext cx="7162800" cy="576263"/>
          </a:xfrm>
        </p:spPr>
        <p:txBody>
          <a:bodyPr/>
          <a:lstStyle/>
          <a:p>
            <a:pPr algn="ctr" eaLnBrk="1" hangingPunct="1">
              <a:defRPr/>
            </a:pPr>
            <a:r>
              <a:rPr lang="en-US" sz="4000" b="1" u="sng" dirty="0" smtClean="0">
                <a:latin typeface="Candara" pitchFamily="34" charset="0"/>
              </a:rPr>
              <a:t>MINIMUM UNIT PRICING</a:t>
            </a:r>
            <a:endParaRPr lang="en-US" sz="4000" u="sng" cap="small" dirty="0" smtClean="0"/>
          </a:p>
        </p:txBody>
      </p:sp>
      <p:sp>
        <p:nvSpPr>
          <p:cNvPr id="4099" name="Rectangle 3"/>
          <p:cNvSpPr>
            <a:spLocks noGrp="1" noChangeArrowheads="1"/>
          </p:cNvSpPr>
          <p:nvPr>
            <p:ph type="subTitle" idx="1"/>
          </p:nvPr>
        </p:nvSpPr>
        <p:spPr>
          <a:xfrm>
            <a:off x="3779838" y="1916113"/>
            <a:ext cx="5113337" cy="4249737"/>
          </a:xfrm>
        </p:spPr>
        <p:txBody>
          <a:bodyPr/>
          <a:lstStyle/>
          <a:p>
            <a:pPr algn="ctr"/>
            <a:r>
              <a:rPr lang="en-GB" b="1" i="1" dirty="0" smtClean="0">
                <a:solidFill>
                  <a:schemeClr val="tx1"/>
                </a:solidFill>
                <a:latin typeface="Candara" pitchFamily="34" charset="0"/>
              </a:rPr>
              <a:t>The </a:t>
            </a:r>
            <a:r>
              <a:rPr lang="en-GB" b="1" i="1" dirty="0" smtClean="0">
                <a:solidFill>
                  <a:schemeClr val="tx1"/>
                </a:solidFill>
                <a:latin typeface="Candara" pitchFamily="34" charset="0"/>
              </a:rPr>
              <a:t>Scotch Whisky </a:t>
            </a:r>
            <a:r>
              <a:rPr lang="en-GB" b="1" i="1" dirty="0" smtClean="0">
                <a:solidFill>
                  <a:schemeClr val="tx1"/>
                </a:solidFill>
                <a:latin typeface="Candara" pitchFamily="34" charset="0"/>
              </a:rPr>
              <a:t>Association</a:t>
            </a:r>
          </a:p>
          <a:p>
            <a:pPr algn="ctr"/>
            <a:r>
              <a:rPr lang="en-GB" b="1" i="1" dirty="0" smtClean="0">
                <a:solidFill>
                  <a:schemeClr val="tx1"/>
                </a:solidFill>
                <a:latin typeface="Candara" pitchFamily="34" charset="0"/>
              </a:rPr>
              <a:t>(&amp; Others)</a:t>
            </a:r>
            <a:r>
              <a:rPr lang="en-GB" b="1" i="1" dirty="0" smtClean="0">
                <a:solidFill>
                  <a:schemeClr val="tx1"/>
                </a:solidFill>
                <a:latin typeface="Candara" pitchFamily="34" charset="0"/>
              </a:rPr>
              <a:t> </a:t>
            </a:r>
            <a:endParaRPr lang="en-GB" b="1" i="1" dirty="0" smtClean="0">
              <a:solidFill>
                <a:schemeClr val="tx1"/>
              </a:solidFill>
              <a:latin typeface="Candara" pitchFamily="34" charset="0"/>
            </a:endParaRPr>
          </a:p>
          <a:p>
            <a:pPr algn="ctr"/>
            <a:r>
              <a:rPr lang="en-GB" b="1" i="1" dirty="0" smtClean="0">
                <a:solidFill>
                  <a:schemeClr val="tx1"/>
                </a:solidFill>
                <a:latin typeface="Candara" pitchFamily="34" charset="0"/>
              </a:rPr>
              <a:t>-v- </a:t>
            </a:r>
          </a:p>
          <a:p>
            <a:pPr algn="ctr"/>
            <a:r>
              <a:rPr lang="en-GB" b="1" i="1" dirty="0" smtClean="0">
                <a:solidFill>
                  <a:schemeClr val="tx1"/>
                </a:solidFill>
                <a:latin typeface="Candara" pitchFamily="34" charset="0"/>
              </a:rPr>
              <a:t>The Lord Advocate &amp;</a:t>
            </a:r>
          </a:p>
          <a:p>
            <a:pPr algn="ctr"/>
            <a:r>
              <a:rPr lang="en-GB" b="1" i="1" dirty="0" smtClean="0">
                <a:solidFill>
                  <a:schemeClr val="tx1"/>
                </a:solidFill>
                <a:latin typeface="Candara" pitchFamily="34" charset="0"/>
              </a:rPr>
              <a:t>The Advocate General for </a:t>
            </a:r>
            <a:r>
              <a:rPr lang="en-GB" b="1" i="1" dirty="0" smtClean="0">
                <a:solidFill>
                  <a:schemeClr val="tx1"/>
                </a:solidFill>
                <a:latin typeface="Candara" pitchFamily="34" charset="0"/>
              </a:rPr>
              <a:t>Scotland</a:t>
            </a:r>
          </a:p>
          <a:p>
            <a:pPr algn="ctr"/>
            <a:endParaRPr lang="en-GB" b="1" i="1" dirty="0" smtClean="0">
              <a:solidFill>
                <a:schemeClr val="tx1"/>
              </a:solidFill>
              <a:latin typeface="Candara" pitchFamily="34" charset="0"/>
            </a:endParaRPr>
          </a:p>
          <a:p>
            <a:pPr algn="ctr"/>
            <a:r>
              <a:rPr lang="en-GB" dirty="0">
                <a:solidFill>
                  <a:schemeClr val="tx1"/>
                </a:solidFill>
                <a:latin typeface="Candara" panose="020E0502030303020204" pitchFamily="34" charset="0"/>
              </a:rPr>
              <a:t>ECJ  (2</a:t>
            </a:r>
            <a:r>
              <a:rPr lang="en-GB" baseline="30000" dirty="0">
                <a:solidFill>
                  <a:schemeClr val="tx1"/>
                </a:solidFill>
                <a:latin typeface="Candara" panose="020E0502030303020204" pitchFamily="34" charset="0"/>
              </a:rPr>
              <a:t>nd</a:t>
            </a:r>
            <a:r>
              <a:rPr lang="en-GB" dirty="0">
                <a:solidFill>
                  <a:schemeClr val="tx1"/>
                </a:solidFill>
                <a:latin typeface="Candara" panose="020E0502030303020204" pitchFamily="34" charset="0"/>
              </a:rPr>
              <a:t> </a:t>
            </a:r>
            <a:r>
              <a:rPr lang="en-GB" dirty="0" err="1">
                <a:solidFill>
                  <a:schemeClr val="tx1"/>
                </a:solidFill>
                <a:latin typeface="Candara" panose="020E0502030303020204" pitchFamily="34" charset="0"/>
              </a:rPr>
              <a:t>Ch</a:t>
            </a:r>
            <a:r>
              <a:rPr lang="en-GB" dirty="0">
                <a:solidFill>
                  <a:schemeClr val="tx1"/>
                </a:solidFill>
                <a:latin typeface="Candara" panose="020E0502030303020204" pitchFamily="34" charset="0"/>
              </a:rPr>
              <a:t>), </a:t>
            </a:r>
            <a:r>
              <a:rPr lang="en-GB" dirty="0" smtClean="0">
                <a:solidFill>
                  <a:schemeClr val="tx1"/>
                </a:solidFill>
                <a:latin typeface="Candara" panose="020E0502030303020204" pitchFamily="34" charset="0"/>
              </a:rPr>
              <a:t>C-333/14 (23.12.15)</a:t>
            </a:r>
            <a:endParaRPr lang="en-GB" b="1" i="1" dirty="0" smtClean="0">
              <a:solidFill>
                <a:schemeClr val="tx1"/>
              </a:solidFill>
              <a:latin typeface="Candara" panose="020E0502030303020204" pitchFamily="34" charset="0"/>
            </a:endParaRPr>
          </a:p>
          <a:p>
            <a:endParaRPr lang="en-GB" sz="2400"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pic>
        <p:nvPicPr>
          <p:cNvPr id="4100" name="Picture 2"/>
          <p:cNvPicPr>
            <a:picLocks noChangeAspect="1" noChangeArrowheads="1"/>
          </p:cNvPicPr>
          <p:nvPr/>
        </p:nvPicPr>
        <p:blipFill>
          <a:blip r:embed="rId3" cstate="print"/>
          <a:srcRect/>
          <a:stretch>
            <a:fillRect/>
          </a:stretch>
        </p:blipFill>
        <p:spPr bwMode="auto">
          <a:xfrm>
            <a:off x="539750" y="1874838"/>
            <a:ext cx="3095625" cy="4375150"/>
          </a:xfrm>
          <a:prstGeom prst="rect">
            <a:avLst/>
          </a:prstGeom>
          <a:noFill/>
          <a:ln w="9525">
            <a:noFill/>
            <a:miter lim="800000"/>
            <a:headEnd/>
            <a:tailEnd/>
          </a:ln>
        </p:spPr>
      </p:pic>
    </p:spTree>
    <p:extLst>
      <p:ext uri="{BB962C8B-B14F-4D97-AF65-F5344CB8AC3E}">
        <p14:creationId xmlns:p14="http://schemas.microsoft.com/office/powerpoint/2010/main" val="13895866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96975"/>
            <a:ext cx="7162800" cy="576263"/>
          </a:xfrm>
        </p:spPr>
        <p:txBody>
          <a:bodyPr/>
          <a:lstStyle/>
          <a:p>
            <a:pPr algn="ctr" eaLnBrk="1" hangingPunct="1">
              <a:defRPr/>
            </a:pPr>
            <a:r>
              <a:rPr lang="en-US" sz="4000" b="1" u="sng" dirty="0" smtClean="0">
                <a:latin typeface="Candara" pitchFamily="34" charset="0"/>
              </a:rPr>
              <a:t>MINIMUM UNIT PRICING</a:t>
            </a:r>
            <a:endParaRPr lang="en-US" sz="4000" u="sng" cap="small" dirty="0" smtClean="0"/>
          </a:p>
        </p:txBody>
      </p:sp>
      <p:sp>
        <p:nvSpPr>
          <p:cNvPr id="5123" name="Rectangle 3"/>
          <p:cNvSpPr>
            <a:spLocks noGrp="1" noChangeArrowheads="1"/>
          </p:cNvSpPr>
          <p:nvPr>
            <p:ph type="subTitle" idx="1"/>
          </p:nvPr>
        </p:nvSpPr>
        <p:spPr>
          <a:xfrm>
            <a:off x="755576" y="2060575"/>
            <a:ext cx="7993137" cy="4105275"/>
          </a:xfrm>
        </p:spPr>
        <p:txBody>
          <a:bodyPr/>
          <a:lstStyle/>
          <a:p>
            <a:endParaRPr lang="en-GB" sz="2400" i="1" u="sng" dirty="0" smtClean="0">
              <a:solidFill>
                <a:schemeClr val="tx1"/>
              </a:solidFill>
              <a:latin typeface="Candara" pitchFamily="34" charset="0"/>
            </a:endParaRPr>
          </a:p>
          <a:p>
            <a:pPr>
              <a:buFontTx/>
              <a:buChar char="•"/>
            </a:pPr>
            <a:r>
              <a:rPr lang="en-GB" dirty="0">
                <a:solidFill>
                  <a:schemeClr val="tx1"/>
                </a:solidFill>
                <a:latin typeface="Candara" panose="020E0502030303020204" pitchFamily="34" charset="0"/>
              </a:rPr>
              <a:t>Alcohol (Minimum Pricing) (Scotland) Act 2012</a:t>
            </a:r>
          </a:p>
          <a:p>
            <a:pPr>
              <a:buFontTx/>
              <a:buChar char="•"/>
            </a:pPr>
            <a:endParaRPr lang="en-GB" dirty="0">
              <a:solidFill>
                <a:schemeClr val="tx1"/>
              </a:solidFill>
              <a:latin typeface="Candara" panose="020E0502030303020204" pitchFamily="34" charset="0"/>
            </a:endParaRPr>
          </a:p>
          <a:p>
            <a:pPr>
              <a:buFontTx/>
              <a:buChar char="•"/>
            </a:pPr>
            <a:r>
              <a:rPr lang="en-GB" dirty="0">
                <a:solidFill>
                  <a:schemeClr val="tx1"/>
                </a:solidFill>
                <a:latin typeface="Candara" panose="020E0502030303020204" pitchFamily="34" charset="0"/>
              </a:rPr>
              <a:t>Alcohol (Minimum Price per Unit) (Scotland) Order 2013 – sets MUP at 50p</a:t>
            </a:r>
          </a:p>
          <a:p>
            <a:pPr>
              <a:buFontTx/>
              <a:buChar char="•"/>
            </a:pPr>
            <a:endParaRPr lang="en-GB" dirty="0">
              <a:solidFill>
                <a:schemeClr val="tx1"/>
              </a:solidFill>
              <a:latin typeface="Candara" panose="020E0502030303020204" pitchFamily="34" charset="0"/>
            </a:endParaRPr>
          </a:p>
          <a:p>
            <a:pPr>
              <a:buFontTx/>
              <a:buChar char="•"/>
            </a:pPr>
            <a:r>
              <a:rPr lang="en-GB" dirty="0">
                <a:solidFill>
                  <a:schemeClr val="tx1"/>
                </a:solidFill>
                <a:latin typeface="Candara" panose="020E0502030303020204" pitchFamily="34" charset="0"/>
              </a:rPr>
              <a:t>Treaty on the Functioning of the European Union (“TFEU”)</a:t>
            </a:r>
          </a:p>
          <a:p>
            <a:endParaRPr lang="en-GB" sz="2400" dirty="0" smtClean="0">
              <a:solidFill>
                <a:schemeClr val="tx1"/>
              </a:solidFill>
              <a:latin typeface="Candara" pitchFamily="34" charset="0"/>
            </a:endParaRPr>
          </a:p>
          <a:p>
            <a:endParaRPr lang="en-GB" sz="2400"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spTree>
    <p:extLst>
      <p:ext uri="{BB962C8B-B14F-4D97-AF65-F5344CB8AC3E}">
        <p14:creationId xmlns:p14="http://schemas.microsoft.com/office/powerpoint/2010/main" val="18181472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96975"/>
            <a:ext cx="7162800" cy="576263"/>
          </a:xfrm>
        </p:spPr>
        <p:txBody>
          <a:bodyPr/>
          <a:lstStyle/>
          <a:p>
            <a:pPr algn="ctr" eaLnBrk="1" hangingPunct="1">
              <a:defRPr/>
            </a:pPr>
            <a:r>
              <a:rPr lang="en-US" sz="4000" b="1" u="sng" dirty="0" smtClean="0">
                <a:latin typeface="Candara" pitchFamily="34" charset="0"/>
              </a:rPr>
              <a:t>MINIMUM UNIT PRICING</a:t>
            </a:r>
            <a:endParaRPr lang="en-US" sz="4000" u="sng" cap="small" dirty="0" smtClean="0"/>
          </a:p>
        </p:txBody>
      </p:sp>
      <p:sp>
        <p:nvSpPr>
          <p:cNvPr id="8195" name="Rectangle 3"/>
          <p:cNvSpPr>
            <a:spLocks noGrp="1" noChangeArrowheads="1"/>
          </p:cNvSpPr>
          <p:nvPr>
            <p:ph type="subTitle" idx="1"/>
          </p:nvPr>
        </p:nvSpPr>
        <p:spPr>
          <a:xfrm>
            <a:off x="395288" y="2060575"/>
            <a:ext cx="8353425" cy="4105275"/>
          </a:xfrm>
        </p:spPr>
        <p:txBody>
          <a:bodyPr/>
          <a:lstStyle/>
          <a:p>
            <a:pPr>
              <a:buFontTx/>
              <a:buChar char="•"/>
            </a:pPr>
            <a:r>
              <a:rPr lang="en-GB" dirty="0">
                <a:solidFill>
                  <a:schemeClr val="tx1"/>
                </a:solidFill>
                <a:latin typeface="Candara" panose="020E0502030303020204" pitchFamily="34" charset="0"/>
              </a:rPr>
              <a:t>Article </a:t>
            </a:r>
            <a:r>
              <a:rPr lang="en-GB" dirty="0" smtClean="0">
                <a:solidFill>
                  <a:schemeClr val="tx1"/>
                </a:solidFill>
                <a:latin typeface="Candara" panose="020E0502030303020204" pitchFamily="34" charset="0"/>
              </a:rPr>
              <a:t>34:</a:t>
            </a:r>
          </a:p>
          <a:p>
            <a:endParaRPr lang="en-GB" dirty="0" smtClean="0">
              <a:solidFill>
                <a:schemeClr val="tx1"/>
              </a:solidFill>
              <a:latin typeface="Candara" panose="020E0502030303020204" pitchFamily="34" charset="0"/>
            </a:endParaRPr>
          </a:p>
          <a:p>
            <a:r>
              <a:rPr lang="en-GB" dirty="0" smtClean="0">
                <a:solidFill>
                  <a:schemeClr val="tx1"/>
                </a:solidFill>
                <a:latin typeface="Candara" panose="020E0502030303020204" pitchFamily="34" charset="0"/>
              </a:rPr>
              <a:t>“</a:t>
            </a:r>
            <a:r>
              <a:rPr lang="en-GB" b="1" i="1" dirty="0" smtClean="0">
                <a:solidFill>
                  <a:schemeClr val="tx1"/>
                </a:solidFill>
                <a:latin typeface="Candara" panose="020E0502030303020204" pitchFamily="34" charset="0"/>
              </a:rPr>
              <a:t>Quantitative </a:t>
            </a:r>
            <a:r>
              <a:rPr lang="en-GB" b="1" i="1" dirty="0">
                <a:solidFill>
                  <a:schemeClr val="tx1"/>
                </a:solidFill>
                <a:latin typeface="Candara" panose="020E0502030303020204" pitchFamily="34" charset="0"/>
              </a:rPr>
              <a:t>restrictions on imports and all measures having equivalent effect shall be prohibited between Member </a:t>
            </a:r>
            <a:r>
              <a:rPr lang="en-GB" b="1" i="1" dirty="0" smtClean="0">
                <a:solidFill>
                  <a:schemeClr val="tx1"/>
                </a:solidFill>
                <a:latin typeface="Candara" panose="020E0502030303020204" pitchFamily="34" charset="0"/>
              </a:rPr>
              <a:t>States</a:t>
            </a:r>
            <a:r>
              <a:rPr lang="en-GB" i="1" dirty="0" smtClean="0">
                <a:solidFill>
                  <a:schemeClr val="tx1"/>
                </a:solidFill>
                <a:latin typeface="Candara" panose="020E0502030303020204" pitchFamily="34" charset="0"/>
              </a:rPr>
              <a:t>”.</a:t>
            </a:r>
            <a:endParaRPr lang="en-GB" i="1" dirty="0">
              <a:solidFill>
                <a:schemeClr val="tx1"/>
              </a:solidFill>
              <a:latin typeface="Candara" panose="020E0502030303020204" pitchFamily="34" charset="0"/>
            </a:endParaRPr>
          </a:p>
          <a:p>
            <a:endParaRPr lang="en-GB" dirty="0">
              <a:solidFill>
                <a:schemeClr val="tx1"/>
              </a:solidFill>
              <a:latin typeface="Candara" panose="020E0502030303020204" pitchFamily="34" charset="0"/>
            </a:endParaRPr>
          </a:p>
          <a:p>
            <a:pPr>
              <a:buFontTx/>
              <a:buChar char="•"/>
            </a:pPr>
            <a:r>
              <a:rPr lang="en-GB" dirty="0">
                <a:solidFill>
                  <a:schemeClr val="tx1"/>
                </a:solidFill>
                <a:latin typeface="Candara" panose="020E0502030303020204" pitchFamily="34" charset="0"/>
              </a:rPr>
              <a:t> MUP falls within Art 34</a:t>
            </a:r>
          </a:p>
          <a:p>
            <a:endParaRPr lang="en-GB" sz="2400"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spTree>
    <p:extLst>
      <p:ext uri="{BB962C8B-B14F-4D97-AF65-F5344CB8AC3E}">
        <p14:creationId xmlns:p14="http://schemas.microsoft.com/office/powerpoint/2010/main" val="1441366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96975"/>
            <a:ext cx="7162800" cy="576263"/>
          </a:xfrm>
        </p:spPr>
        <p:txBody>
          <a:bodyPr/>
          <a:lstStyle/>
          <a:p>
            <a:pPr algn="ctr" eaLnBrk="1" hangingPunct="1">
              <a:defRPr/>
            </a:pPr>
            <a:r>
              <a:rPr lang="en-US" sz="4000" b="1" u="sng" dirty="0" smtClean="0">
                <a:latin typeface="Candara" pitchFamily="34" charset="0"/>
              </a:rPr>
              <a:t>ILLEGAL WORKERS</a:t>
            </a:r>
            <a:endParaRPr lang="en-US" sz="4000" u="sng" cap="small" dirty="0" smtClean="0"/>
          </a:p>
        </p:txBody>
      </p:sp>
      <p:sp>
        <p:nvSpPr>
          <p:cNvPr id="12291" name="Rectangle 3"/>
          <p:cNvSpPr>
            <a:spLocks noGrp="1" noChangeArrowheads="1"/>
          </p:cNvSpPr>
          <p:nvPr>
            <p:ph type="subTitle" idx="1"/>
          </p:nvPr>
        </p:nvSpPr>
        <p:spPr>
          <a:xfrm>
            <a:off x="323850" y="2060575"/>
            <a:ext cx="8424863" cy="4105275"/>
          </a:xfrm>
        </p:spPr>
        <p:txBody>
          <a:bodyPr/>
          <a:lstStyle/>
          <a:p>
            <a:endParaRPr lang="en-GB" sz="2400" smtClean="0">
              <a:solidFill>
                <a:schemeClr val="tx1"/>
              </a:solidFill>
              <a:latin typeface="Candara" pitchFamily="34" charset="0"/>
            </a:endParaRPr>
          </a:p>
          <a:p>
            <a:pPr>
              <a:buFontTx/>
              <a:buChar char="•"/>
            </a:pPr>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p:txBody>
      </p:sp>
      <p:pic>
        <p:nvPicPr>
          <p:cNvPr id="12292" name="Picture 2"/>
          <p:cNvPicPr>
            <a:picLocks noChangeAspect="1" noChangeArrowheads="1"/>
          </p:cNvPicPr>
          <p:nvPr/>
        </p:nvPicPr>
        <p:blipFill>
          <a:blip r:embed="rId3" cstate="print"/>
          <a:srcRect/>
          <a:stretch>
            <a:fillRect/>
          </a:stretch>
        </p:blipFill>
        <p:spPr bwMode="auto">
          <a:xfrm>
            <a:off x="2327275" y="1989138"/>
            <a:ext cx="3668713" cy="3887787"/>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96975"/>
            <a:ext cx="7162800" cy="576263"/>
          </a:xfrm>
        </p:spPr>
        <p:txBody>
          <a:bodyPr/>
          <a:lstStyle/>
          <a:p>
            <a:pPr algn="ctr" eaLnBrk="1" hangingPunct="1">
              <a:defRPr/>
            </a:pPr>
            <a:r>
              <a:rPr lang="en-US" sz="4000" b="1" u="sng" dirty="0" smtClean="0">
                <a:latin typeface="Candara" pitchFamily="34" charset="0"/>
              </a:rPr>
              <a:t>MINIMUM UNIT PRICING</a:t>
            </a:r>
            <a:endParaRPr lang="en-US" sz="4000" u="sng" cap="small" dirty="0" smtClean="0"/>
          </a:p>
        </p:txBody>
      </p:sp>
      <p:sp>
        <p:nvSpPr>
          <p:cNvPr id="8195" name="Rectangle 3"/>
          <p:cNvSpPr>
            <a:spLocks noGrp="1" noChangeArrowheads="1"/>
          </p:cNvSpPr>
          <p:nvPr>
            <p:ph type="subTitle" idx="1"/>
          </p:nvPr>
        </p:nvSpPr>
        <p:spPr>
          <a:xfrm>
            <a:off x="395288" y="2060575"/>
            <a:ext cx="8353425" cy="4105275"/>
          </a:xfrm>
        </p:spPr>
        <p:txBody>
          <a:bodyPr/>
          <a:lstStyle/>
          <a:p>
            <a:pPr>
              <a:buFontTx/>
              <a:buChar char="•"/>
            </a:pPr>
            <a:r>
              <a:rPr lang="en-GB" smtClean="0">
                <a:solidFill>
                  <a:schemeClr val="tx1"/>
                </a:solidFill>
                <a:latin typeface="Candara" pitchFamily="34" charset="0"/>
              </a:rPr>
              <a:t> Is MUP rescued by Article 36 ?</a:t>
            </a:r>
          </a:p>
          <a:p>
            <a:endParaRPr lang="en-GB" sz="1000" b="1" smtClean="0">
              <a:solidFill>
                <a:schemeClr val="tx1"/>
              </a:solidFill>
              <a:latin typeface="Candara" pitchFamily="34" charset="0"/>
            </a:endParaRPr>
          </a:p>
          <a:p>
            <a:pPr>
              <a:buFontTx/>
              <a:buChar char="•"/>
            </a:pPr>
            <a:r>
              <a:rPr lang="en-GB" b="1" smtClean="0">
                <a:solidFill>
                  <a:schemeClr val="tx1"/>
                </a:solidFill>
                <a:latin typeface="Candara" pitchFamily="34" charset="0"/>
              </a:rPr>
              <a:t>Art 36- </a:t>
            </a:r>
            <a:r>
              <a:rPr lang="en-GB" b="1" i="1" smtClean="0">
                <a:solidFill>
                  <a:schemeClr val="tx1"/>
                </a:solidFill>
                <a:latin typeface="Candara" pitchFamily="34" charset="0"/>
              </a:rPr>
              <a:t>The provisions of Articles 34 … shall </a:t>
            </a:r>
            <a:r>
              <a:rPr lang="en-GB" b="1" i="1" u="sng" smtClean="0">
                <a:solidFill>
                  <a:schemeClr val="tx1"/>
                </a:solidFill>
                <a:latin typeface="Candara" pitchFamily="34" charset="0"/>
              </a:rPr>
              <a:t>not preclude</a:t>
            </a:r>
            <a:r>
              <a:rPr lang="en-GB" b="1" i="1" smtClean="0">
                <a:solidFill>
                  <a:schemeClr val="tx1"/>
                </a:solidFill>
                <a:latin typeface="Candara" pitchFamily="34" charset="0"/>
              </a:rPr>
              <a:t> prohibitions or restrictions on imports, exports or goods in transit justified on grounds of … the </a:t>
            </a:r>
            <a:r>
              <a:rPr lang="en-GB" b="1" i="1" u="sng" smtClean="0">
                <a:solidFill>
                  <a:schemeClr val="tx1"/>
                </a:solidFill>
                <a:latin typeface="Candara" pitchFamily="34" charset="0"/>
              </a:rPr>
              <a:t>protection of health and life </a:t>
            </a:r>
            <a:r>
              <a:rPr lang="en-GB" b="1" i="1" smtClean="0">
                <a:solidFill>
                  <a:schemeClr val="tx1"/>
                </a:solidFill>
                <a:latin typeface="Candara" pitchFamily="34" charset="0"/>
              </a:rPr>
              <a:t>… . Such prohibitions or restrictions shall not, however, constitute a means of arbitrary discrimination or a disguised restriction on trade between Member States.</a:t>
            </a:r>
          </a:p>
          <a:p>
            <a:endParaRPr lang="en-GB" sz="2400"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p:txBody>
      </p:sp>
    </p:spTree>
    <p:extLst>
      <p:ext uri="{BB962C8B-B14F-4D97-AF65-F5344CB8AC3E}">
        <p14:creationId xmlns:p14="http://schemas.microsoft.com/office/powerpoint/2010/main" val="37656154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96975"/>
            <a:ext cx="7162800" cy="576263"/>
          </a:xfrm>
        </p:spPr>
        <p:txBody>
          <a:bodyPr/>
          <a:lstStyle/>
          <a:p>
            <a:pPr algn="ctr" eaLnBrk="1" hangingPunct="1">
              <a:defRPr/>
            </a:pPr>
            <a:r>
              <a:rPr lang="en-US" sz="4000" b="1" u="sng" dirty="0" smtClean="0">
                <a:latin typeface="Candara" pitchFamily="34" charset="0"/>
              </a:rPr>
              <a:t>MINIMUM UNIT PRICING</a:t>
            </a:r>
            <a:endParaRPr lang="en-US" sz="4000" u="sng" cap="small" dirty="0" smtClean="0"/>
          </a:p>
        </p:txBody>
      </p:sp>
      <p:sp>
        <p:nvSpPr>
          <p:cNvPr id="9219" name="Rectangle 3"/>
          <p:cNvSpPr>
            <a:spLocks noGrp="1" noChangeArrowheads="1"/>
          </p:cNvSpPr>
          <p:nvPr>
            <p:ph type="subTitle" idx="1"/>
          </p:nvPr>
        </p:nvSpPr>
        <p:spPr>
          <a:xfrm>
            <a:off x="611188" y="2060575"/>
            <a:ext cx="7993062" cy="4105275"/>
          </a:xfrm>
        </p:spPr>
        <p:txBody>
          <a:bodyPr/>
          <a:lstStyle/>
          <a:p>
            <a:pPr>
              <a:buFontTx/>
              <a:buChar char="•"/>
            </a:pPr>
            <a:r>
              <a:rPr lang="en-GB" dirty="0" smtClean="0">
                <a:solidFill>
                  <a:schemeClr val="tx1"/>
                </a:solidFill>
                <a:latin typeface="Candara" pitchFamily="34" charset="0"/>
              </a:rPr>
              <a:t> Question of proportionality:</a:t>
            </a:r>
          </a:p>
          <a:p>
            <a:endParaRPr lang="en-GB" sz="1000" dirty="0" smtClean="0">
              <a:solidFill>
                <a:schemeClr val="tx1"/>
              </a:solidFill>
              <a:latin typeface="Candara" pitchFamily="34" charset="0"/>
            </a:endParaRPr>
          </a:p>
          <a:p>
            <a:r>
              <a:rPr lang="en-GB" i="1" dirty="0" smtClean="0">
                <a:solidFill>
                  <a:schemeClr val="tx1"/>
                </a:solidFill>
                <a:latin typeface="Candara" pitchFamily="34" charset="0"/>
              </a:rPr>
              <a:t>“the national measure must actually meet the objective of the protection of human health and must not go beyond what is necessary in order to attain that objective.”</a:t>
            </a:r>
          </a:p>
          <a:p>
            <a:endParaRPr lang="en-GB" sz="1000" i="1" dirty="0" smtClean="0">
              <a:solidFill>
                <a:schemeClr val="tx1"/>
              </a:solidFill>
              <a:latin typeface="Candara" pitchFamily="34" charset="0"/>
            </a:endParaRPr>
          </a:p>
          <a:p>
            <a:pPr>
              <a:buFontTx/>
              <a:buChar char="•"/>
            </a:pPr>
            <a:r>
              <a:rPr lang="en-GB" dirty="0" smtClean="0">
                <a:solidFill>
                  <a:schemeClr val="tx1"/>
                </a:solidFill>
                <a:latin typeface="Candara" pitchFamily="34" charset="0"/>
              </a:rPr>
              <a:t>Could end be achieved by </a:t>
            </a:r>
            <a:r>
              <a:rPr lang="en-GB" dirty="0" smtClean="0">
                <a:solidFill>
                  <a:schemeClr val="tx1"/>
                </a:solidFill>
                <a:latin typeface="Candara" pitchFamily="34" charset="0"/>
              </a:rPr>
              <a:t>raising </a:t>
            </a:r>
            <a:r>
              <a:rPr lang="en-GB" dirty="0" smtClean="0">
                <a:solidFill>
                  <a:schemeClr val="tx1"/>
                </a:solidFill>
                <a:latin typeface="Candara" pitchFamily="34" charset="0"/>
              </a:rPr>
              <a:t>duty instead of MUP?</a:t>
            </a: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spTree>
    <p:extLst>
      <p:ext uri="{BB962C8B-B14F-4D97-AF65-F5344CB8AC3E}">
        <p14:creationId xmlns:p14="http://schemas.microsoft.com/office/powerpoint/2010/main" val="29658470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96975"/>
            <a:ext cx="7162800" cy="576263"/>
          </a:xfrm>
        </p:spPr>
        <p:txBody>
          <a:bodyPr/>
          <a:lstStyle/>
          <a:p>
            <a:pPr algn="ctr" eaLnBrk="1" hangingPunct="1">
              <a:defRPr/>
            </a:pPr>
            <a:r>
              <a:rPr lang="en-US" sz="4000" b="1" u="sng" dirty="0" smtClean="0">
                <a:latin typeface="Candara" pitchFamily="34" charset="0"/>
              </a:rPr>
              <a:t>MINIMUM UNIT PRICING</a:t>
            </a:r>
            <a:endParaRPr lang="en-US" sz="4000" u="sng" cap="small" dirty="0" smtClean="0"/>
          </a:p>
        </p:txBody>
      </p:sp>
      <p:sp>
        <p:nvSpPr>
          <p:cNvPr id="9219" name="Rectangle 3"/>
          <p:cNvSpPr>
            <a:spLocks noGrp="1" noChangeArrowheads="1"/>
          </p:cNvSpPr>
          <p:nvPr>
            <p:ph type="subTitle" idx="1"/>
          </p:nvPr>
        </p:nvSpPr>
        <p:spPr>
          <a:xfrm>
            <a:off x="395536" y="1916833"/>
            <a:ext cx="8208714" cy="4249018"/>
          </a:xfrm>
        </p:spPr>
        <p:txBody>
          <a:bodyPr/>
          <a:lstStyle/>
          <a:p>
            <a:pPr marL="457200" indent="-457200" eaLnBrk="1" hangingPunct="1">
              <a:buFont typeface="Arial" panose="020B0604020202020204" pitchFamily="34" charset="0"/>
              <a:buChar char="•"/>
            </a:pPr>
            <a:r>
              <a:rPr lang="en-GB" sz="2600" dirty="0">
                <a:solidFill>
                  <a:schemeClr val="tx1"/>
                </a:solidFill>
                <a:latin typeface="Candara" panose="020E0502030303020204" pitchFamily="34" charset="0"/>
              </a:rPr>
              <a:t>ECJ: </a:t>
            </a:r>
            <a:r>
              <a:rPr lang="en-GB" sz="2600" dirty="0" smtClean="0">
                <a:solidFill>
                  <a:schemeClr val="tx1"/>
                </a:solidFill>
                <a:latin typeface="Candara" panose="020E0502030303020204" pitchFamily="34" charset="0"/>
              </a:rPr>
              <a:t>The </a:t>
            </a:r>
            <a:r>
              <a:rPr lang="en-GB" sz="2600" dirty="0">
                <a:solidFill>
                  <a:schemeClr val="tx1"/>
                </a:solidFill>
                <a:latin typeface="Candara" panose="020E0502030303020204" pitchFamily="34" charset="0"/>
              </a:rPr>
              <a:t>effect of the Scottish legislation is significantly to restrict the market, and this </a:t>
            </a:r>
            <a:r>
              <a:rPr lang="en-GB" sz="2600" i="1" dirty="0">
                <a:solidFill>
                  <a:schemeClr val="tx1"/>
                </a:solidFill>
                <a:latin typeface="Candara" panose="020E0502030303020204" pitchFamily="34" charset="0"/>
              </a:rPr>
              <a:t>might</a:t>
            </a:r>
            <a:r>
              <a:rPr lang="en-GB" sz="2600" dirty="0">
                <a:solidFill>
                  <a:schemeClr val="tx1"/>
                </a:solidFill>
                <a:latin typeface="Candara" panose="020E0502030303020204" pitchFamily="34" charset="0"/>
              </a:rPr>
              <a:t> be avoided by the more proportionate introduction of a tax measure designed to increase the price of alcohol instead of a measure imposing a minimum unit price per unit of </a:t>
            </a:r>
            <a:r>
              <a:rPr lang="en-GB" sz="2600" dirty="0" smtClean="0">
                <a:solidFill>
                  <a:schemeClr val="tx1"/>
                </a:solidFill>
                <a:latin typeface="Candara" panose="020E0502030303020204" pitchFamily="34" charset="0"/>
              </a:rPr>
              <a:t>alcohol.</a:t>
            </a:r>
            <a:endParaRPr lang="en-GB" sz="2600" dirty="0">
              <a:solidFill>
                <a:schemeClr val="tx1"/>
              </a:solidFill>
              <a:latin typeface="Candara" panose="020E0502030303020204" pitchFamily="34" charset="0"/>
            </a:endParaRPr>
          </a:p>
          <a:p>
            <a:endParaRPr lang="en-GB" sz="1200" i="1" u="sng" dirty="0" smtClean="0">
              <a:solidFill>
                <a:schemeClr val="tx1"/>
              </a:solidFill>
              <a:latin typeface="Candara" pitchFamily="34" charset="0"/>
            </a:endParaRPr>
          </a:p>
          <a:p>
            <a:pPr marL="457200" indent="-457200">
              <a:buFont typeface="Arial" panose="020B0604020202020204" pitchFamily="34" charset="0"/>
              <a:buChar char="•"/>
            </a:pPr>
            <a:r>
              <a:rPr lang="en-GB" sz="2600" dirty="0">
                <a:solidFill>
                  <a:schemeClr val="tx1"/>
                </a:solidFill>
                <a:latin typeface="Candara" panose="020E0502030303020204" pitchFamily="34" charset="0"/>
              </a:rPr>
              <a:t>Ultimately </a:t>
            </a:r>
            <a:r>
              <a:rPr lang="en-GB" sz="2600" dirty="0">
                <a:solidFill>
                  <a:schemeClr val="tx1"/>
                </a:solidFill>
                <a:latin typeface="Candara" panose="020E0502030303020204" pitchFamily="34" charset="0"/>
              </a:rPr>
              <a:t>for national </a:t>
            </a:r>
            <a:r>
              <a:rPr lang="en-GB" sz="2600" dirty="0" smtClean="0">
                <a:solidFill>
                  <a:schemeClr val="tx1"/>
                </a:solidFill>
                <a:latin typeface="Candara" panose="020E0502030303020204" pitchFamily="34" charset="0"/>
              </a:rPr>
              <a:t>courts </a:t>
            </a:r>
            <a:r>
              <a:rPr lang="en-GB" sz="2600" dirty="0">
                <a:solidFill>
                  <a:schemeClr val="tx1"/>
                </a:solidFill>
                <a:latin typeface="Candara" panose="020E0502030303020204" pitchFamily="34" charset="0"/>
              </a:rPr>
              <a:t>to determine on </a:t>
            </a:r>
            <a:r>
              <a:rPr lang="en-GB" sz="2600" dirty="0" smtClean="0">
                <a:solidFill>
                  <a:schemeClr val="tx1"/>
                </a:solidFill>
                <a:latin typeface="Candara" panose="020E0502030303020204" pitchFamily="34" charset="0"/>
              </a:rPr>
              <a:t>evidence.</a:t>
            </a:r>
          </a:p>
          <a:p>
            <a:endParaRPr lang="en-GB" sz="300" i="1" u="sng" dirty="0" smtClean="0">
              <a:solidFill>
                <a:schemeClr val="tx1"/>
              </a:solidFill>
              <a:latin typeface="Candara" pitchFamily="34" charset="0"/>
            </a:endParaRPr>
          </a:p>
          <a:p>
            <a:endParaRPr lang="en-GB" sz="300" i="1" u="sng" dirty="0">
              <a:solidFill>
                <a:schemeClr val="tx1"/>
              </a:solidFill>
              <a:latin typeface="Candara" pitchFamily="34" charset="0"/>
            </a:endParaRPr>
          </a:p>
          <a:p>
            <a:endParaRPr lang="en-GB" sz="300" i="1" u="sng" dirty="0" smtClean="0">
              <a:solidFill>
                <a:schemeClr val="tx1"/>
              </a:solidFill>
              <a:latin typeface="Candara" pitchFamily="34" charset="0"/>
            </a:endParaRPr>
          </a:p>
          <a:p>
            <a:pPr marL="342900" indent="-342900">
              <a:buFont typeface="Arial" panose="020B0604020202020204" pitchFamily="34" charset="0"/>
              <a:buChar char="•"/>
            </a:pPr>
            <a:r>
              <a:rPr lang="en-GB" sz="2400" dirty="0" smtClean="0">
                <a:solidFill>
                  <a:schemeClr val="tx1"/>
                </a:solidFill>
                <a:latin typeface="Candara" panose="020E0502030303020204" pitchFamily="34" charset="0"/>
              </a:rPr>
              <a:t> Impact </a:t>
            </a:r>
            <a:r>
              <a:rPr lang="en-GB" sz="2400" dirty="0">
                <a:solidFill>
                  <a:schemeClr val="tx1"/>
                </a:solidFill>
                <a:latin typeface="Candara" panose="020E0502030303020204" pitchFamily="34" charset="0"/>
              </a:rPr>
              <a:t>on England &amp; Wales? </a:t>
            </a:r>
            <a:endParaRPr lang="en-GB" sz="2000" i="1" u="sng" dirty="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spTree>
    <p:extLst>
      <p:ext uri="{BB962C8B-B14F-4D97-AF65-F5344CB8AC3E}">
        <p14:creationId xmlns:p14="http://schemas.microsoft.com/office/powerpoint/2010/main" val="18122608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25538"/>
            <a:ext cx="7162800" cy="574675"/>
          </a:xfrm>
        </p:spPr>
        <p:txBody>
          <a:bodyPr/>
          <a:lstStyle/>
          <a:p>
            <a:pPr algn="ctr" eaLnBrk="1" hangingPunct="1">
              <a:defRPr/>
            </a:pPr>
            <a:r>
              <a:rPr lang="en-US" sz="3600" b="1" u="sng" dirty="0" smtClean="0">
                <a:latin typeface="Candara" pitchFamily="34" charset="0"/>
              </a:rPr>
              <a:t>LICENSING APPEALS</a:t>
            </a:r>
            <a:endParaRPr lang="en-US" sz="3600" u="sng" cap="small" dirty="0" smtClean="0"/>
          </a:p>
        </p:txBody>
      </p:sp>
      <p:sp>
        <p:nvSpPr>
          <p:cNvPr id="27651" name="Rectangle 3"/>
          <p:cNvSpPr>
            <a:spLocks noGrp="1" noChangeArrowheads="1"/>
          </p:cNvSpPr>
          <p:nvPr>
            <p:ph type="subTitle" idx="1"/>
          </p:nvPr>
        </p:nvSpPr>
        <p:spPr>
          <a:xfrm>
            <a:off x="323528" y="1916113"/>
            <a:ext cx="8640960" cy="4321175"/>
          </a:xfrm>
        </p:spPr>
        <p:txBody>
          <a:bodyPr/>
          <a:lstStyle/>
          <a:p>
            <a:r>
              <a:rPr lang="en-GB" dirty="0" smtClean="0">
                <a:solidFill>
                  <a:schemeClr val="tx1"/>
                </a:solidFill>
                <a:latin typeface="Candara" pitchFamily="34" charset="0"/>
              </a:rPr>
              <a:t> </a:t>
            </a:r>
            <a:r>
              <a:rPr lang="en-GB" b="1" i="1" u="sng" dirty="0">
                <a:solidFill>
                  <a:schemeClr val="tx1"/>
                </a:solidFill>
                <a:latin typeface="Candara" panose="020E0502030303020204" pitchFamily="34" charset="0"/>
              </a:rPr>
              <a:t>The Queen (</a:t>
            </a:r>
            <a:r>
              <a:rPr lang="en-GB" b="1" i="1" u="sng" dirty="0" err="1">
                <a:solidFill>
                  <a:schemeClr val="tx1"/>
                </a:solidFill>
                <a:latin typeface="Candara" panose="020E0502030303020204" pitchFamily="34" charset="0"/>
              </a:rPr>
              <a:t>o.a.o</a:t>
            </a:r>
            <a:r>
              <a:rPr lang="en-GB" b="1" i="1" u="sng" dirty="0">
                <a:solidFill>
                  <a:schemeClr val="tx1"/>
                </a:solidFill>
                <a:latin typeface="Candara" panose="020E0502030303020204" pitchFamily="34" charset="0"/>
              </a:rPr>
              <a:t>) Essence Bars (London) Ltd –v- Wimbledon Magistrates’ Court and Royal Borough of Kingston upon Thames</a:t>
            </a:r>
            <a:r>
              <a:rPr lang="en-GB" b="1" i="1" dirty="0">
                <a:solidFill>
                  <a:schemeClr val="tx1"/>
                </a:solidFill>
                <a:latin typeface="Candara" panose="020E0502030303020204" pitchFamily="34" charset="0"/>
              </a:rPr>
              <a:t> </a:t>
            </a:r>
            <a:r>
              <a:rPr lang="en-GB" sz="2400" dirty="0">
                <a:solidFill>
                  <a:schemeClr val="tx1"/>
                </a:solidFill>
                <a:latin typeface="Candara" panose="020E0502030303020204" pitchFamily="34" charset="0"/>
              </a:rPr>
              <a:t>[2016] EWCA </a:t>
            </a:r>
            <a:r>
              <a:rPr lang="en-GB" sz="2400" dirty="0" err="1">
                <a:solidFill>
                  <a:schemeClr val="tx1"/>
                </a:solidFill>
                <a:latin typeface="Candara" panose="020E0502030303020204" pitchFamily="34" charset="0"/>
              </a:rPr>
              <a:t>Civ</a:t>
            </a:r>
            <a:r>
              <a:rPr lang="en-GB" sz="2400" dirty="0">
                <a:solidFill>
                  <a:schemeClr val="tx1"/>
                </a:solidFill>
                <a:latin typeface="Candara" panose="020E0502030303020204" pitchFamily="34" charset="0"/>
              </a:rPr>
              <a:t> </a:t>
            </a:r>
            <a:r>
              <a:rPr lang="en-GB" sz="2400" dirty="0" smtClean="0">
                <a:solidFill>
                  <a:schemeClr val="tx1"/>
                </a:solidFill>
                <a:latin typeface="Candara" panose="020E0502030303020204" pitchFamily="34" charset="0"/>
              </a:rPr>
              <a:t>63 (</a:t>
            </a:r>
            <a:r>
              <a:rPr lang="en-GB" sz="2400" dirty="0" err="1" smtClean="0">
                <a:solidFill>
                  <a:schemeClr val="tx1"/>
                </a:solidFill>
                <a:latin typeface="Candara" panose="020E0502030303020204" pitchFamily="34" charset="0"/>
              </a:rPr>
              <a:t>Crt</a:t>
            </a:r>
            <a:r>
              <a:rPr lang="en-GB" sz="2400" dirty="0" smtClean="0">
                <a:solidFill>
                  <a:schemeClr val="tx1"/>
                </a:solidFill>
                <a:latin typeface="Candara" panose="020E0502030303020204" pitchFamily="34" charset="0"/>
              </a:rPr>
              <a:t> of Appeal)</a:t>
            </a:r>
            <a:endParaRPr lang="en-GB" sz="2400" dirty="0">
              <a:solidFill>
                <a:schemeClr val="tx1"/>
              </a:solidFill>
              <a:latin typeface="Candara" panose="020E0502030303020204" pitchFamily="34" charset="0"/>
            </a:endParaRPr>
          </a:p>
          <a:p>
            <a:pPr>
              <a:buFontTx/>
              <a:buChar char="•"/>
            </a:pPr>
            <a:endParaRPr lang="en-GB"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pic>
        <p:nvPicPr>
          <p:cNvPr id="4" name="Picture 3"/>
          <p:cNvPicPr>
            <a:picLocks noChangeAspect="1" noChangeArrowheads="1"/>
          </p:cNvPicPr>
          <p:nvPr/>
        </p:nvPicPr>
        <p:blipFill>
          <a:blip r:embed="rId3" cstate="print"/>
          <a:srcRect/>
          <a:stretch>
            <a:fillRect/>
          </a:stretch>
        </p:blipFill>
        <p:spPr bwMode="auto">
          <a:xfrm>
            <a:off x="1715905" y="3429000"/>
            <a:ext cx="5856651" cy="2745305"/>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25538"/>
            <a:ext cx="7162800" cy="574675"/>
          </a:xfrm>
        </p:spPr>
        <p:txBody>
          <a:bodyPr/>
          <a:lstStyle/>
          <a:p>
            <a:pPr algn="ctr" eaLnBrk="1" hangingPunct="1">
              <a:defRPr/>
            </a:pPr>
            <a:r>
              <a:rPr lang="en-US" sz="3600" b="1" u="sng" dirty="0">
                <a:latin typeface="Candara" pitchFamily="34" charset="0"/>
              </a:rPr>
              <a:t>LICENSING APPEALS</a:t>
            </a:r>
            <a:endParaRPr lang="en-US" sz="3600" u="sng" cap="small" dirty="0" smtClean="0"/>
          </a:p>
        </p:txBody>
      </p:sp>
      <p:sp>
        <p:nvSpPr>
          <p:cNvPr id="27651" name="Rectangle 3"/>
          <p:cNvSpPr>
            <a:spLocks noGrp="1" noChangeArrowheads="1"/>
          </p:cNvSpPr>
          <p:nvPr>
            <p:ph type="subTitle" idx="1"/>
          </p:nvPr>
        </p:nvSpPr>
        <p:spPr>
          <a:xfrm>
            <a:off x="323528" y="1916832"/>
            <a:ext cx="8640960" cy="4320456"/>
          </a:xfrm>
        </p:spPr>
        <p:txBody>
          <a:bodyPr/>
          <a:lstStyle/>
          <a:p>
            <a:pPr algn="ctr">
              <a:buNone/>
            </a:pPr>
            <a:r>
              <a:rPr lang="en-GB" u="sng" dirty="0">
                <a:solidFill>
                  <a:schemeClr val="tx1"/>
                </a:solidFill>
                <a:latin typeface="Candara" panose="020E0502030303020204" pitchFamily="34" charset="0"/>
              </a:rPr>
              <a:t>Appeal by way of Complaint</a:t>
            </a:r>
          </a:p>
          <a:p>
            <a:pPr>
              <a:buNone/>
            </a:pPr>
            <a:r>
              <a:rPr lang="en-GB" b="1" dirty="0">
                <a:solidFill>
                  <a:schemeClr val="tx1"/>
                </a:solidFill>
                <a:latin typeface="Candara" panose="020E0502030303020204" pitchFamily="34" charset="0"/>
              </a:rPr>
              <a:t>COMPLAINANT: FL Trading Ltd </a:t>
            </a:r>
            <a:r>
              <a:rPr lang="en-GB" dirty="0">
                <a:solidFill>
                  <a:schemeClr val="tx1"/>
                </a:solidFill>
                <a:latin typeface="Candara" panose="020E0502030303020204" pitchFamily="34" charset="0"/>
              </a:rPr>
              <a:t>[c/o solicitor] </a:t>
            </a:r>
          </a:p>
          <a:p>
            <a:pPr>
              <a:buNone/>
            </a:pPr>
            <a:r>
              <a:rPr lang="en-GB" dirty="0">
                <a:solidFill>
                  <a:schemeClr val="tx1"/>
                </a:solidFill>
                <a:latin typeface="Candara" panose="020E0502030303020204" pitchFamily="34" charset="0"/>
              </a:rPr>
              <a:t>RESPONDENT: Royal Borough of Kingston upon Thames </a:t>
            </a:r>
          </a:p>
          <a:p>
            <a:pPr algn="ctr">
              <a:buNone/>
            </a:pPr>
            <a:r>
              <a:rPr lang="en-GB" u="sng" dirty="0">
                <a:solidFill>
                  <a:schemeClr val="tx1"/>
                </a:solidFill>
                <a:latin typeface="Candara" panose="020E0502030303020204" pitchFamily="34" charset="0"/>
              </a:rPr>
              <a:t>Notice of Appeal</a:t>
            </a:r>
          </a:p>
          <a:p>
            <a:pPr>
              <a:buNone/>
            </a:pPr>
            <a:r>
              <a:rPr lang="en-GB" dirty="0">
                <a:solidFill>
                  <a:schemeClr val="tx1"/>
                </a:solidFill>
                <a:latin typeface="Candara" panose="020E0502030303020204" pitchFamily="34" charset="0"/>
              </a:rPr>
              <a:t>TAKE NOTICE that </a:t>
            </a:r>
            <a:r>
              <a:rPr lang="en-GB" b="1" dirty="0">
                <a:solidFill>
                  <a:schemeClr val="tx1"/>
                </a:solidFill>
                <a:latin typeface="Candara" panose="020E0502030303020204" pitchFamily="34" charset="0"/>
              </a:rPr>
              <a:t>the Complainant, the premises licence holder </a:t>
            </a:r>
            <a:r>
              <a:rPr lang="en-GB" dirty="0" smtClean="0">
                <a:solidFill>
                  <a:schemeClr val="tx1"/>
                </a:solidFill>
                <a:latin typeface="Candara" panose="020E0502030303020204" pitchFamily="34" charset="0"/>
              </a:rPr>
              <a:t>of </a:t>
            </a:r>
            <a:r>
              <a:rPr lang="en-GB" dirty="0">
                <a:solidFill>
                  <a:schemeClr val="tx1"/>
                </a:solidFill>
                <a:latin typeface="Candara" panose="020E0502030303020204" pitchFamily="34" charset="0"/>
              </a:rPr>
              <a:t>the premises licence for the premises “Essence” [address</a:t>
            </a:r>
            <a:r>
              <a:rPr lang="en-GB" dirty="0" smtClean="0">
                <a:solidFill>
                  <a:schemeClr val="tx1"/>
                </a:solidFill>
                <a:latin typeface="Candara" panose="020E0502030303020204" pitchFamily="34" charset="0"/>
              </a:rPr>
              <a:t>] intends </a:t>
            </a:r>
            <a:r>
              <a:rPr lang="en-GB" dirty="0">
                <a:solidFill>
                  <a:schemeClr val="tx1"/>
                </a:solidFill>
                <a:latin typeface="Candara" panose="020E0502030303020204" pitchFamily="34" charset="0"/>
              </a:rPr>
              <a:t>to appeal … against the decision of the Royal Borough </a:t>
            </a:r>
            <a:r>
              <a:rPr lang="en-GB" dirty="0" smtClean="0">
                <a:solidFill>
                  <a:schemeClr val="tx1"/>
                </a:solidFill>
                <a:latin typeface="Candara" panose="020E0502030303020204" pitchFamily="34" charset="0"/>
              </a:rPr>
              <a:t>of Kingston </a:t>
            </a:r>
            <a:r>
              <a:rPr lang="en-GB" dirty="0">
                <a:solidFill>
                  <a:schemeClr val="tx1"/>
                </a:solidFill>
                <a:latin typeface="Candara" panose="020E0502030303020204" pitchFamily="34" charset="0"/>
              </a:rPr>
              <a:t>upon Thames of 10</a:t>
            </a:r>
            <a:r>
              <a:rPr lang="en-GB" baseline="30000" dirty="0">
                <a:solidFill>
                  <a:schemeClr val="tx1"/>
                </a:solidFill>
                <a:latin typeface="Candara" panose="020E0502030303020204" pitchFamily="34" charset="0"/>
              </a:rPr>
              <a:t>th</a:t>
            </a:r>
            <a:r>
              <a:rPr lang="en-GB" dirty="0">
                <a:solidFill>
                  <a:schemeClr val="tx1"/>
                </a:solidFill>
                <a:latin typeface="Candara" panose="020E0502030303020204" pitchFamily="34" charset="0"/>
              </a:rPr>
              <a:t> January 2014 … revoking the </a:t>
            </a:r>
            <a:r>
              <a:rPr lang="en-GB" dirty="0" smtClean="0">
                <a:solidFill>
                  <a:schemeClr val="tx1"/>
                </a:solidFill>
                <a:latin typeface="Candara" panose="020E0502030303020204" pitchFamily="34" charset="0"/>
              </a:rPr>
              <a:t>premises </a:t>
            </a:r>
            <a:r>
              <a:rPr lang="en-GB" dirty="0">
                <a:solidFill>
                  <a:schemeClr val="tx1"/>
                </a:solidFill>
                <a:latin typeface="Candara" panose="020E0502030303020204" pitchFamily="34" charset="0"/>
              </a:rPr>
              <a:t>licence…</a:t>
            </a:r>
          </a:p>
          <a:p>
            <a:endParaRPr lang="en-GB" sz="1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spTree>
    <p:extLst>
      <p:ext uri="{BB962C8B-B14F-4D97-AF65-F5344CB8AC3E}">
        <p14:creationId xmlns:p14="http://schemas.microsoft.com/office/powerpoint/2010/main" val="17554388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25538"/>
            <a:ext cx="7162800" cy="574675"/>
          </a:xfrm>
        </p:spPr>
        <p:txBody>
          <a:bodyPr/>
          <a:lstStyle/>
          <a:p>
            <a:pPr algn="ctr" eaLnBrk="1" hangingPunct="1">
              <a:defRPr/>
            </a:pPr>
            <a:r>
              <a:rPr lang="en-US" sz="3600" b="1" u="sng" dirty="0">
                <a:latin typeface="Candara" pitchFamily="34" charset="0"/>
              </a:rPr>
              <a:t>LICENSING APPEALS</a:t>
            </a:r>
            <a:endParaRPr lang="en-US" sz="3600" u="sng" cap="small" dirty="0" smtClean="0"/>
          </a:p>
        </p:txBody>
      </p:sp>
      <p:sp>
        <p:nvSpPr>
          <p:cNvPr id="27651" name="Rectangle 3"/>
          <p:cNvSpPr>
            <a:spLocks noGrp="1" noChangeArrowheads="1"/>
          </p:cNvSpPr>
          <p:nvPr>
            <p:ph type="subTitle" idx="1"/>
          </p:nvPr>
        </p:nvSpPr>
        <p:spPr>
          <a:xfrm>
            <a:off x="323528" y="1916832"/>
            <a:ext cx="8640960" cy="4320456"/>
          </a:xfrm>
        </p:spPr>
        <p:txBody>
          <a:bodyPr/>
          <a:lstStyle/>
          <a:p>
            <a:pPr>
              <a:buFontTx/>
              <a:buChar char="•"/>
            </a:pPr>
            <a:r>
              <a:rPr lang="en-GB" dirty="0" smtClean="0">
                <a:solidFill>
                  <a:schemeClr val="tx1"/>
                </a:solidFill>
                <a:latin typeface="Candara" panose="020E0502030303020204" pitchFamily="34" charset="0"/>
              </a:rPr>
              <a:t>Mistake in complaint/notice of appeal as to </a:t>
            </a:r>
            <a:r>
              <a:rPr lang="en-GB" dirty="0" smtClean="0">
                <a:solidFill>
                  <a:schemeClr val="tx1"/>
                </a:solidFill>
                <a:latin typeface="Candara" pitchFamily="34" charset="0"/>
              </a:rPr>
              <a:t>appellant can only </a:t>
            </a:r>
            <a:r>
              <a:rPr lang="en-GB" dirty="0" smtClean="0">
                <a:solidFill>
                  <a:schemeClr val="tx1"/>
                </a:solidFill>
                <a:latin typeface="Candara" pitchFamily="34" charset="0"/>
              </a:rPr>
              <a:t>be corrected:</a:t>
            </a:r>
          </a:p>
          <a:p>
            <a:endParaRPr lang="en-GB" sz="1800" dirty="0" smtClean="0">
              <a:solidFill>
                <a:schemeClr val="tx1"/>
              </a:solidFill>
              <a:latin typeface="Candara" pitchFamily="34" charset="0"/>
            </a:endParaRPr>
          </a:p>
          <a:p>
            <a:pPr lvl="1">
              <a:buFontTx/>
              <a:buChar char="•"/>
            </a:pPr>
            <a:r>
              <a:rPr lang="en-GB" dirty="0" smtClean="0">
                <a:solidFill>
                  <a:schemeClr val="tx1"/>
                </a:solidFill>
                <a:latin typeface="Candara" pitchFamily="34" charset="0"/>
              </a:rPr>
              <a:t>If “mistake of name” rather than “mistake of identity”; AND, IF FORMER</a:t>
            </a:r>
          </a:p>
          <a:p>
            <a:pPr marL="457200" lvl="1" indent="0"/>
            <a:endParaRPr lang="en-GB" sz="1400" dirty="0" smtClean="0">
              <a:solidFill>
                <a:schemeClr val="tx1"/>
              </a:solidFill>
              <a:latin typeface="Candara" pitchFamily="34" charset="0"/>
            </a:endParaRPr>
          </a:p>
          <a:p>
            <a:pPr lvl="1">
              <a:buFontTx/>
              <a:buChar char="•"/>
            </a:pPr>
            <a:r>
              <a:rPr lang="en-GB" dirty="0" smtClean="0">
                <a:latin typeface="Candara" panose="020E0502030303020204" pitchFamily="34" charset="0"/>
              </a:rPr>
              <a:t>Where the </a:t>
            </a:r>
            <a:r>
              <a:rPr lang="en-GB" dirty="0">
                <a:latin typeface="Candara" panose="020E0502030303020204" pitchFamily="34" charset="0"/>
              </a:rPr>
              <a:t>other </a:t>
            </a:r>
            <a:r>
              <a:rPr lang="en-GB" dirty="0" smtClean="0">
                <a:latin typeface="Candara" panose="020E0502030303020204" pitchFamily="34" charset="0"/>
              </a:rPr>
              <a:t>party was </a:t>
            </a:r>
            <a:r>
              <a:rPr lang="en-GB" dirty="0">
                <a:latin typeface="Candara" panose="020E0502030303020204" pitchFamily="34" charset="0"/>
              </a:rPr>
              <a:t>not in any reasonable doubt about the identity of the appellant</a:t>
            </a:r>
            <a:endParaRPr lang="en-GB" dirty="0" smtClean="0">
              <a:solidFill>
                <a:schemeClr val="tx1"/>
              </a:solidFill>
              <a:latin typeface="Candara" pitchFamily="34" charset="0"/>
            </a:endParaRPr>
          </a:p>
          <a:p>
            <a:endParaRPr lang="en-GB" sz="1400" i="1" u="sng" dirty="0" smtClean="0">
              <a:solidFill>
                <a:schemeClr val="tx1"/>
              </a:solidFill>
              <a:latin typeface="Candara" pitchFamily="34" charset="0"/>
            </a:endParaRPr>
          </a:p>
          <a:p>
            <a:pPr marL="342900" indent="-342900">
              <a:buFont typeface="Arial" panose="020B0604020202020204" pitchFamily="34" charset="0"/>
              <a:buChar char="•"/>
            </a:pPr>
            <a:r>
              <a:rPr lang="en-GB" dirty="0">
                <a:solidFill>
                  <a:schemeClr val="tx1"/>
                </a:solidFill>
                <a:latin typeface="Candara" panose="020E0502030303020204" pitchFamily="34" charset="0"/>
              </a:rPr>
              <a:t>Essence case remitted </a:t>
            </a:r>
            <a:r>
              <a:rPr lang="en-GB" dirty="0" smtClean="0">
                <a:solidFill>
                  <a:schemeClr val="tx1"/>
                </a:solidFill>
                <a:latin typeface="Candara" panose="020E0502030303020204" pitchFamily="34" charset="0"/>
              </a:rPr>
              <a:t>to </a:t>
            </a:r>
            <a:r>
              <a:rPr lang="en-GB" dirty="0">
                <a:solidFill>
                  <a:schemeClr val="tx1"/>
                </a:solidFill>
                <a:latin typeface="Candara" panose="020E0502030303020204" pitchFamily="34" charset="0"/>
              </a:rPr>
              <a:t>magistrates’ court</a:t>
            </a: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spTree>
    <p:extLst>
      <p:ext uri="{BB962C8B-B14F-4D97-AF65-F5344CB8AC3E}">
        <p14:creationId xmlns:p14="http://schemas.microsoft.com/office/powerpoint/2010/main" val="30310276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25538"/>
            <a:ext cx="7162800" cy="574675"/>
          </a:xfrm>
        </p:spPr>
        <p:txBody>
          <a:bodyPr/>
          <a:lstStyle/>
          <a:p>
            <a:pPr algn="ctr" eaLnBrk="1" hangingPunct="1">
              <a:defRPr/>
            </a:pPr>
            <a:r>
              <a:rPr lang="en-US" sz="3600" b="1" u="sng" dirty="0">
                <a:latin typeface="Candara" pitchFamily="34" charset="0"/>
              </a:rPr>
              <a:t>LICENSING APPEALS</a:t>
            </a:r>
            <a:endParaRPr lang="en-US" sz="3600" u="sng" cap="small" dirty="0" smtClean="0"/>
          </a:p>
        </p:txBody>
      </p:sp>
      <p:sp>
        <p:nvSpPr>
          <p:cNvPr id="27651" name="Rectangle 3"/>
          <p:cNvSpPr>
            <a:spLocks noGrp="1" noChangeArrowheads="1"/>
          </p:cNvSpPr>
          <p:nvPr>
            <p:ph type="subTitle" idx="1"/>
          </p:nvPr>
        </p:nvSpPr>
        <p:spPr>
          <a:xfrm>
            <a:off x="323528" y="2060848"/>
            <a:ext cx="8640960" cy="4176440"/>
          </a:xfrm>
        </p:spPr>
        <p:txBody>
          <a:bodyPr/>
          <a:lstStyle/>
          <a:p>
            <a:pPr marL="342900" indent="-342900">
              <a:buFont typeface="Arial" panose="020B0604020202020204" pitchFamily="34" charset="0"/>
              <a:buChar char="•"/>
            </a:pPr>
            <a:r>
              <a:rPr lang="en-GB" dirty="0" smtClean="0">
                <a:solidFill>
                  <a:schemeClr val="tx1"/>
                </a:solidFill>
                <a:latin typeface="Candara" panose="020E0502030303020204" pitchFamily="34" charset="0"/>
              </a:rPr>
              <a:t>Probably ends </a:t>
            </a:r>
            <a:r>
              <a:rPr lang="en-GB" dirty="0">
                <a:solidFill>
                  <a:schemeClr val="tx1"/>
                </a:solidFill>
                <a:latin typeface="Candara" panose="020E0502030303020204" pitchFamily="34" charset="0"/>
              </a:rPr>
              <a:t>practice of transferring licence to another pending appeal after 21 day time limit </a:t>
            </a:r>
            <a:r>
              <a:rPr lang="en-GB" dirty="0" smtClean="0">
                <a:solidFill>
                  <a:schemeClr val="tx1"/>
                </a:solidFill>
                <a:latin typeface="Candara" panose="020E0502030303020204" pitchFamily="34" charset="0"/>
              </a:rPr>
              <a:t>for appealing has expired.</a:t>
            </a:r>
          </a:p>
          <a:p>
            <a:pPr marL="342900" indent="-342900">
              <a:buFont typeface="Arial" panose="020B0604020202020204" pitchFamily="34" charset="0"/>
              <a:buChar char="•"/>
            </a:pPr>
            <a:endParaRPr lang="en-GB" dirty="0">
              <a:solidFill>
                <a:schemeClr val="tx1"/>
              </a:solidFill>
              <a:latin typeface="Candara" panose="020E0502030303020204" pitchFamily="34" charset="0"/>
            </a:endParaRPr>
          </a:p>
          <a:p>
            <a:pPr marL="342900" indent="-342900">
              <a:buFont typeface="Arial" panose="020B0604020202020204" pitchFamily="34" charset="0"/>
              <a:buChar char="•"/>
            </a:pPr>
            <a:r>
              <a:rPr lang="en-GB" dirty="0" smtClean="0">
                <a:solidFill>
                  <a:schemeClr val="tx1"/>
                </a:solidFill>
                <a:latin typeface="Candara" panose="020E0502030303020204" pitchFamily="34" charset="0"/>
              </a:rPr>
              <a:t>Confirms strict compliance with 21 day time limit for appealing.</a:t>
            </a:r>
          </a:p>
          <a:p>
            <a:endParaRPr lang="en-GB" dirty="0" smtClean="0">
              <a:solidFill>
                <a:schemeClr val="tx1"/>
              </a:solidFill>
              <a:latin typeface="Candara" panose="020E0502030303020204" pitchFamily="34" charset="0"/>
            </a:endParaRPr>
          </a:p>
          <a:p>
            <a:endParaRPr lang="en-GB" sz="1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spTree>
    <p:extLst>
      <p:ext uri="{BB962C8B-B14F-4D97-AF65-F5344CB8AC3E}">
        <p14:creationId xmlns:p14="http://schemas.microsoft.com/office/powerpoint/2010/main" val="8352910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25538"/>
            <a:ext cx="7162800" cy="574675"/>
          </a:xfrm>
        </p:spPr>
        <p:txBody>
          <a:bodyPr/>
          <a:lstStyle/>
          <a:p>
            <a:pPr algn="ctr" eaLnBrk="1" hangingPunct="1">
              <a:defRPr/>
            </a:pPr>
            <a:r>
              <a:rPr lang="en-US" sz="3600" b="1" u="sng" dirty="0" smtClean="0">
                <a:latin typeface="Candara" pitchFamily="34" charset="0"/>
              </a:rPr>
              <a:t>APPEAL COSTS FOR NON-PARTIES</a:t>
            </a:r>
            <a:endParaRPr lang="en-US" sz="3600" u="sng" cap="small" dirty="0" smtClean="0"/>
          </a:p>
        </p:txBody>
      </p:sp>
      <p:sp>
        <p:nvSpPr>
          <p:cNvPr id="27651" name="Rectangle 3"/>
          <p:cNvSpPr>
            <a:spLocks noGrp="1" noChangeArrowheads="1"/>
          </p:cNvSpPr>
          <p:nvPr>
            <p:ph type="subTitle" idx="1"/>
          </p:nvPr>
        </p:nvSpPr>
        <p:spPr>
          <a:xfrm>
            <a:off x="539750" y="1916113"/>
            <a:ext cx="8208963" cy="4321175"/>
          </a:xfrm>
        </p:spPr>
        <p:txBody>
          <a:bodyPr/>
          <a:lstStyle/>
          <a:p>
            <a:r>
              <a:rPr lang="en-GB" dirty="0" smtClean="0">
                <a:solidFill>
                  <a:schemeClr val="tx1"/>
                </a:solidFill>
                <a:latin typeface="Candara" pitchFamily="34" charset="0"/>
              </a:rPr>
              <a:t> </a:t>
            </a:r>
            <a:endParaRPr lang="en-GB" dirty="0" smtClean="0">
              <a:solidFill>
                <a:schemeClr val="tx1"/>
              </a:solidFill>
              <a:latin typeface="Candara" pitchFamily="34" charset="0"/>
            </a:endParaRPr>
          </a:p>
          <a:p>
            <a:pPr>
              <a:buFontTx/>
              <a:buChar char="•"/>
            </a:pPr>
            <a:r>
              <a:rPr lang="en-GB" dirty="0" smtClean="0">
                <a:solidFill>
                  <a:schemeClr val="tx1"/>
                </a:solidFill>
                <a:latin typeface="Candara" pitchFamily="34" charset="0"/>
              </a:rPr>
              <a:t>S </a:t>
            </a:r>
            <a:r>
              <a:rPr lang="en-GB" dirty="0" smtClean="0">
                <a:solidFill>
                  <a:schemeClr val="tx1"/>
                </a:solidFill>
                <a:latin typeface="Candara" pitchFamily="34" charset="0"/>
              </a:rPr>
              <a:t>181 Licensing Act 2003 (appeals to magistrates’ court). A court:</a:t>
            </a:r>
          </a:p>
          <a:p>
            <a:pPr>
              <a:buFontTx/>
              <a:buChar char="•"/>
            </a:pPr>
            <a:endParaRPr lang="en-GB" dirty="0" smtClean="0">
              <a:solidFill>
                <a:schemeClr val="tx1"/>
              </a:solidFill>
              <a:latin typeface="Candara" pitchFamily="34" charset="0"/>
            </a:endParaRPr>
          </a:p>
          <a:p>
            <a:pPr algn="ctr"/>
            <a:r>
              <a:rPr lang="en-GB" i="1" dirty="0" smtClean="0">
                <a:solidFill>
                  <a:schemeClr val="tx1"/>
                </a:solidFill>
                <a:latin typeface="Candara" pitchFamily="34" charset="0"/>
              </a:rPr>
              <a:t>“may make such order as to costs as it thinks fit</a:t>
            </a:r>
            <a:r>
              <a:rPr lang="en-GB" dirty="0" smtClean="0">
                <a:solidFill>
                  <a:schemeClr val="tx1"/>
                </a:solidFill>
                <a:latin typeface="Candara" pitchFamily="34" charset="0"/>
              </a:rPr>
              <a:t>”</a:t>
            </a: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spTree>
    <p:extLst>
      <p:ext uri="{BB962C8B-B14F-4D97-AF65-F5344CB8AC3E}">
        <p14:creationId xmlns:p14="http://schemas.microsoft.com/office/powerpoint/2010/main" val="36549271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25538"/>
            <a:ext cx="7162800" cy="574675"/>
          </a:xfrm>
        </p:spPr>
        <p:txBody>
          <a:bodyPr/>
          <a:lstStyle/>
          <a:p>
            <a:pPr algn="ctr" eaLnBrk="1" hangingPunct="1">
              <a:defRPr/>
            </a:pPr>
            <a:r>
              <a:rPr lang="en-US" sz="3600" b="1" u="sng" dirty="0" smtClean="0">
                <a:latin typeface="Candara" pitchFamily="34" charset="0"/>
              </a:rPr>
              <a:t>APPEAL COSTS FOR NON-PARTIES</a:t>
            </a:r>
            <a:endParaRPr lang="en-US" sz="3600" u="sng" cap="small" dirty="0" smtClean="0"/>
          </a:p>
        </p:txBody>
      </p:sp>
      <p:sp>
        <p:nvSpPr>
          <p:cNvPr id="28675" name="Rectangle 3"/>
          <p:cNvSpPr>
            <a:spLocks noGrp="1" noChangeArrowheads="1"/>
          </p:cNvSpPr>
          <p:nvPr>
            <p:ph type="subTitle" idx="1"/>
          </p:nvPr>
        </p:nvSpPr>
        <p:spPr>
          <a:xfrm>
            <a:off x="395536" y="1773238"/>
            <a:ext cx="8353177" cy="4464050"/>
          </a:xfrm>
        </p:spPr>
        <p:txBody>
          <a:bodyPr/>
          <a:lstStyle/>
          <a:p>
            <a:endParaRPr lang="en-GB" sz="1000" dirty="0" smtClean="0">
              <a:solidFill>
                <a:schemeClr val="tx1"/>
              </a:solidFill>
              <a:latin typeface="Candara" pitchFamily="34" charset="0"/>
            </a:endParaRPr>
          </a:p>
          <a:p>
            <a:pPr>
              <a:buFontTx/>
              <a:buChar char="•"/>
            </a:pPr>
            <a:r>
              <a:rPr lang="en-GB" dirty="0" smtClean="0">
                <a:solidFill>
                  <a:schemeClr val="tx1"/>
                </a:solidFill>
                <a:latin typeface="Candara" pitchFamily="34" charset="0"/>
              </a:rPr>
              <a:t>General principle : costs awards can be made against non-parties in licensing appeals in “</a:t>
            </a:r>
            <a:r>
              <a:rPr lang="en-GB" i="1" dirty="0" smtClean="0">
                <a:solidFill>
                  <a:schemeClr val="tx1"/>
                </a:solidFill>
                <a:latin typeface="Candara" pitchFamily="34" charset="0"/>
              </a:rPr>
              <a:t>exceptional and appropriate circumstances</a:t>
            </a:r>
            <a:r>
              <a:rPr lang="en-GB" dirty="0" smtClean="0">
                <a:solidFill>
                  <a:schemeClr val="tx1"/>
                </a:solidFill>
                <a:latin typeface="Candara" pitchFamily="34" charset="0"/>
              </a:rPr>
              <a:t>”</a:t>
            </a:r>
            <a:endParaRPr lang="en-GB" sz="1600" dirty="0" smtClean="0">
              <a:solidFill>
                <a:schemeClr val="tx1"/>
              </a:solidFill>
              <a:latin typeface="Candara" pitchFamily="34" charset="0"/>
            </a:endParaRPr>
          </a:p>
          <a:p>
            <a:r>
              <a:rPr lang="en-GB" sz="1600" dirty="0" smtClean="0">
                <a:solidFill>
                  <a:schemeClr val="tx1"/>
                </a:solidFill>
                <a:latin typeface="Candara" pitchFamily="34" charset="0"/>
              </a:rPr>
              <a:t> </a:t>
            </a:r>
          </a:p>
          <a:p>
            <a:pPr>
              <a:buFontTx/>
              <a:buChar char="•"/>
            </a:pPr>
            <a:r>
              <a:rPr lang="en-GB" dirty="0" smtClean="0">
                <a:solidFill>
                  <a:schemeClr val="tx1"/>
                </a:solidFill>
                <a:latin typeface="Candara" pitchFamily="34" charset="0"/>
              </a:rPr>
              <a:t>Principle </a:t>
            </a:r>
            <a:r>
              <a:rPr lang="en-GB" dirty="0" smtClean="0">
                <a:solidFill>
                  <a:schemeClr val="tx1"/>
                </a:solidFill>
                <a:latin typeface="Candara" pitchFamily="34" charset="0"/>
              </a:rPr>
              <a:t>has been </a:t>
            </a:r>
            <a:r>
              <a:rPr lang="en-GB" dirty="0" smtClean="0">
                <a:solidFill>
                  <a:schemeClr val="tx1"/>
                </a:solidFill>
                <a:latin typeface="Candara" pitchFamily="34" charset="0"/>
              </a:rPr>
              <a:t>applied </a:t>
            </a:r>
            <a:r>
              <a:rPr lang="en-GB" dirty="0" smtClean="0">
                <a:solidFill>
                  <a:schemeClr val="tx1"/>
                </a:solidFill>
                <a:latin typeface="Candara" pitchFamily="34" charset="0"/>
              </a:rPr>
              <a:t>to </a:t>
            </a:r>
            <a:r>
              <a:rPr lang="en-GB" dirty="0" smtClean="0">
                <a:solidFill>
                  <a:schemeClr val="tx1"/>
                </a:solidFill>
                <a:latin typeface="Candara" pitchFamily="34" charset="0"/>
              </a:rPr>
              <a:t>“</a:t>
            </a:r>
            <a:r>
              <a:rPr lang="en-GB" i="1" dirty="0" smtClean="0">
                <a:solidFill>
                  <a:schemeClr val="tx1"/>
                </a:solidFill>
                <a:latin typeface="Candara" pitchFamily="34" charset="0"/>
              </a:rPr>
              <a:t>pierce the corporate veil</a:t>
            </a:r>
            <a:r>
              <a:rPr lang="en-GB" dirty="0" smtClean="0">
                <a:solidFill>
                  <a:schemeClr val="tx1"/>
                </a:solidFill>
                <a:latin typeface="Candara" pitchFamily="34" charset="0"/>
              </a:rPr>
              <a:t>” to impose costs on individuals (even if corporate licence holder)</a:t>
            </a:r>
            <a:endParaRPr lang="en-GB" sz="1400" dirty="0" smtClean="0">
              <a:solidFill>
                <a:schemeClr val="tx1"/>
              </a:solidFill>
              <a:latin typeface="Candara" pitchFamily="34" charset="0"/>
            </a:endParaRPr>
          </a:p>
          <a:p>
            <a:endParaRPr lang="en-GB" sz="1400" dirty="0" smtClean="0">
              <a:solidFill>
                <a:schemeClr val="tx1"/>
              </a:solidFill>
              <a:latin typeface="Candara" pitchFamily="34" charset="0"/>
            </a:endParaRPr>
          </a:p>
          <a:p>
            <a:pPr>
              <a:buFontTx/>
              <a:buChar char="•"/>
            </a:pPr>
            <a:r>
              <a:rPr lang="en-GB" dirty="0" smtClean="0">
                <a:solidFill>
                  <a:schemeClr val="tx1"/>
                </a:solidFill>
                <a:latin typeface="Candara" pitchFamily="34" charset="0"/>
              </a:rPr>
              <a:t>Principle extended to apply to </a:t>
            </a:r>
            <a:r>
              <a:rPr lang="en-GB" dirty="0" smtClean="0">
                <a:solidFill>
                  <a:schemeClr val="tx1"/>
                </a:solidFill>
                <a:latin typeface="Candara" pitchFamily="34" charset="0"/>
              </a:rPr>
              <a:t>other </a:t>
            </a:r>
            <a:r>
              <a:rPr lang="en-GB" dirty="0" smtClean="0">
                <a:solidFill>
                  <a:schemeClr val="tx1"/>
                </a:solidFill>
                <a:latin typeface="Candara" pitchFamily="34" charset="0"/>
              </a:rPr>
              <a:t>residents in a conjoined appeal</a:t>
            </a:r>
            <a:r>
              <a:rPr lang="en-GB" dirty="0" smtClean="0">
                <a:solidFill>
                  <a:schemeClr val="tx1"/>
                </a:solidFill>
                <a:latin typeface="Candara" pitchFamily="34" charset="0"/>
              </a:rPr>
              <a:t>.</a:t>
            </a:r>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25538"/>
            <a:ext cx="7162800" cy="574675"/>
          </a:xfrm>
        </p:spPr>
        <p:txBody>
          <a:bodyPr/>
          <a:lstStyle/>
          <a:p>
            <a:pPr algn="ctr" eaLnBrk="1" hangingPunct="1">
              <a:defRPr/>
            </a:pPr>
            <a:r>
              <a:rPr lang="en-US" sz="3600" b="1" u="sng" dirty="0" smtClean="0">
                <a:latin typeface="Candara" pitchFamily="34" charset="0"/>
              </a:rPr>
              <a:t>APPEAL COSTS FOR NON-PARTIES</a:t>
            </a:r>
            <a:endParaRPr lang="en-US" sz="3600" u="sng" cap="small" dirty="0" smtClean="0"/>
          </a:p>
        </p:txBody>
      </p:sp>
      <p:sp>
        <p:nvSpPr>
          <p:cNvPr id="29699" name="Rectangle 3"/>
          <p:cNvSpPr>
            <a:spLocks noGrp="1" noChangeArrowheads="1"/>
          </p:cNvSpPr>
          <p:nvPr>
            <p:ph type="subTitle" idx="1"/>
          </p:nvPr>
        </p:nvSpPr>
        <p:spPr>
          <a:xfrm>
            <a:off x="467544" y="2204864"/>
            <a:ext cx="8425185" cy="4021293"/>
          </a:xfrm>
        </p:spPr>
        <p:txBody>
          <a:bodyPr/>
          <a:lstStyle/>
          <a:p>
            <a:pPr marL="457200" indent="-457200">
              <a:buFont typeface="Arial" panose="020B0604020202020204" pitchFamily="34" charset="0"/>
              <a:buChar char="•"/>
            </a:pPr>
            <a:r>
              <a:rPr lang="en-GB" sz="2400" i="1" u="sng" dirty="0" smtClean="0">
                <a:solidFill>
                  <a:schemeClr val="tx1"/>
                </a:solidFill>
                <a:latin typeface="Candara" pitchFamily="34" charset="0"/>
              </a:rPr>
              <a:t>Hill Street Residents v Farm Street Residents </a:t>
            </a:r>
            <a:r>
              <a:rPr lang="en-GB" sz="2400" i="1" dirty="0" smtClean="0">
                <a:solidFill>
                  <a:schemeClr val="tx1"/>
                </a:solidFill>
                <a:latin typeface="Candara" pitchFamily="34" charset="0"/>
              </a:rPr>
              <a:t>(</a:t>
            </a:r>
            <a:r>
              <a:rPr lang="en-GB" sz="2400" dirty="0" smtClean="0">
                <a:solidFill>
                  <a:schemeClr val="tx1"/>
                </a:solidFill>
                <a:latin typeface="Candara" pitchFamily="34" charset="0"/>
              </a:rPr>
              <a:t>City </a:t>
            </a:r>
            <a:r>
              <a:rPr lang="en-GB" sz="2400" dirty="0">
                <a:solidFill>
                  <a:schemeClr val="tx1"/>
                </a:solidFill>
                <a:latin typeface="Candara" pitchFamily="34" charset="0"/>
              </a:rPr>
              <a:t>of London </a:t>
            </a:r>
            <a:r>
              <a:rPr lang="en-GB" sz="2400" dirty="0" smtClean="0">
                <a:solidFill>
                  <a:schemeClr val="tx1"/>
                </a:solidFill>
                <a:latin typeface="Candara" pitchFamily="34" charset="0"/>
              </a:rPr>
              <a:t>MC, 4.11.15 -see </a:t>
            </a:r>
            <a:r>
              <a:rPr lang="en-GB" sz="2400" dirty="0">
                <a:solidFill>
                  <a:schemeClr val="tx1"/>
                </a:solidFill>
                <a:latin typeface="Candara" pitchFamily="34" charset="0"/>
              </a:rPr>
              <a:t>IOL website</a:t>
            </a:r>
            <a:r>
              <a:rPr lang="en-GB" sz="2400" dirty="0" smtClean="0">
                <a:solidFill>
                  <a:schemeClr val="tx1"/>
                </a:solidFill>
                <a:latin typeface="Candara" pitchFamily="34" charset="0"/>
              </a:rPr>
              <a:t>). District Judge Coleman.</a:t>
            </a:r>
            <a:endParaRPr lang="en-GB" sz="2400" dirty="0">
              <a:solidFill>
                <a:schemeClr val="tx1"/>
              </a:solidFill>
              <a:latin typeface="Candara" pitchFamily="34" charset="0"/>
            </a:endParaRPr>
          </a:p>
          <a:p>
            <a:endParaRPr lang="en-GB" sz="300" dirty="0" smtClean="0">
              <a:solidFill>
                <a:schemeClr val="tx1"/>
              </a:solidFill>
              <a:latin typeface="Candara" pitchFamily="34" charset="0"/>
            </a:endParaRPr>
          </a:p>
          <a:p>
            <a:endParaRPr lang="en-GB" sz="2400" dirty="0" smtClean="0">
              <a:solidFill>
                <a:schemeClr val="tx1"/>
              </a:solidFill>
              <a:latin typeface="Candara" pitchFamily="34" charset="0"/>
            </a:endParaRPr>
          </a:p>
          <a:p>
            <a:endParaRPr lang="en-GB" sz="2400" dirty="0">
              <a:solidFill>
                <a:schemeClr val="tx1"/>
              </a:solidFill>
              <a:latin typeface="Candara" pitchFamily="34" charset="0"/>
            </a:endParaRPr>
          </a:p>
          <a:p>
            <a:endParaRPr lang="en-GB" sz="2400" dirty="0" smtClean="0">
              <a:solidFill>
                <a:schemeClr val="tx1"/>
              </a:solidFill>
              <a:latin typeface="Candara" pitchFamily="34" charset="0"/>
            </a:endParaRPr>
          </a:p>
          <a:p>
            <a:endParaRPr lang="en-GB" sz="2400" dirty="0">
              <a:solidFill>
                <a:schemeClr val="tx1"/>
              </a:solidFill>
              <a:latin typeface="Candara" pitchFamily="34" charset="0"/>
            </a:endParaRPr>
          </a:p>
          <a:p>
            <a:endParaRPr lang="en-GB" sz="2400" dirty="0" smtClean="0">
              <a:solidFill>
                <a:schemeClr val="tx1"/>
              </a:solidFill>
              <a:latin typeface="Candara" pitchFamily="34" charset="0"/>
            </a:endParaRPr>
          </a:p>
          <a:p>
            <a:endParaRPr lang="en-GB" sz="2400"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pic>
        <p:nvPicPr>
          <p:cNvPr id="4" name="BCF24D85-65F4-4A09-84E6-13DF4C43622E" descr="BCF24D85-65F4-4A09-84E6-13DF4C43622E"/>
          <p:cNvPicPr>
            <a:picLocks noChangeAspect="1" noChangeArrowheads="1"/>
          </p:cNvPicPr>
          <p:nvPr/>
        </p:nvPicPr>
        <p:blipFill>
          <a:blip r:embed="rId3" cstate="print"/>
          <a:srcRect/>
          <a:stretch>
            <a:fillRect/>
          </a:stretch>
        </p:blipFill>
        <p:spPr bwMode="auto">
          <a:xfrm>
            <a:off x="2339752" y="3140968"/>
            <a:ext cx="3840019" cy="288032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96975"/>
            <a:ext cx="7162800" cy="576263"/>
          </a:xfrm>
        </p:spPr>
        <p:txBody>
          <a:bodyPr/>
          <a:lstStyle/>
          <a:p>
            <a:pPr algn="ctr" eaLnBrk="1" hangingPunct="1">
              <a:defRPr/>
            </a:pPr>
            <a:r>
              <a:rPr lang="en-US" sz="4000" b="1" u="sng" dirty="0" smtClean="0">
                <a:latin typeface="Candara" pitchFamily="34" charset="0"/>
              </a:rPr>
              <a:t>ILLEGAL WORKERS</a:t>
            </a:r>
            <a:endParaRPr lang="en-US" sz="4000" u="sng" cap="small" dirty="0" smtClean="0"/>
          </a:p>
        </p:txBody>
      </p:sp>
      <p:sp>
        <p:nvSpPr>
          <p:cNvPr id="13315" name="Rectangle 3"/>
          <p:cNvSpPr>
            <a:spLocks noGrp="1" noChangeArrowheads="1"/>
          </p:cNvSpPr>
          <p:nvPr>
            <p:ph type="subTitle" idx="1"/>
          </p:nvPr>
        </p:nvSpPr>
        <p:spPr>
          <a:xfrm>
            <a:off x="323850" y="1844825"/>
            <a:ext cx="8424863" cy="4321026"/>
          </a:xfrm>
        </p:spPr>
        <p:txBody>
          <a:bodyPr/>
          <a:lstStyle/>
          <a:p>
            <a:pPr>
              <a:buFontTx/>
              <a:buChar char="•"/>
            </a:pPr>
            <a:r>
              <a:rPr lang="en-GB" dirty="0" smtClean="0">
                <a:solidFill>
                  <a:schemeClr val="tx1"/>
                </a:solidFill>
                <a:latin typeface="Candara" pitchFamily="34" charset="0"/>
              </a:rPr>
              <a:t> </a:t>
            </a:r>
            <a:r>
              <a:rPr lang="en-GB" b="1" i="1" u="sng" dirty="0" smtClean="0">
                <a:solidFill>
                  <a:schemeClr val="tx1"/>
                </a:solidFill>
                <a:latin typeface="Candara" pitchFamily="34" charset="0"/>
              </a:rPr>
              <a:t>R(</a:t>
            </a:r>
            <a:r>
              <a:rPr lang="en-GB" b="1" i="1" u="sng" dirty="0" err="1" smtClean="0">
                <a:solidFill>
                  <a:schemeClr val="tx1"/>
                </a:solidFill>
                <a:latin typeface="Candara" pitchFamily="34" charset="0"/>
              </a:rPr>
              <a:t>Aryubi</a:t>
            </a:r>
            <a:r>
              <a:rPr lang="en-GB" b="1" i="1" u="sng" dirty="0" smtClean="0">
                <a:solidFill>
                  <a:schemeClr val="tx1"/>
                </a:solidFill>
                <a:latin typeface="Candara" pitchFamily="34" charset="0"/>
              </a:rPr>
              <a:t>) v Birmingham City Council </a:t>
            </a:r>
            <a:r>
              <a:rPr lang="en-GB" b="1" u="sng" dirty="0" smtClean="0">
                <a:solidFill>
                  <a:schemeClr val="tx1"/>
                </a:solidFill>
                <a:latin typeface="Candara" pitchFamily="34" charset="0"/>
              </a:rPr>
              <a:t>[2015] EWHC </a:t>
            </a:r>
            <a:r>
              <a:rPr lang="en-GB" b="1" u="sng" dirty="0" smtClean="0">
                <a:solidFill>
                  <a:schemeClr val="tx1"/>
                </a:solidFill>
                <a:latin typeface="Candara" pitchFamily="34" charset="0"/>
              </a:rPr>
              <a:t>1972</a:t>
            </a:r>
          </a:p>
          <a:p>
            <a:endParaRPr lang="en-GB" sz="1400" b="1" u="sng" dirty="0" smtClean="0">
              <a:solidFill>
                <a:schemeClr val="tx1"/>
              </a:solidFill>
              <a:latin typeface="Candara" pitchFamily="34" charset="0"/>
            </a:endParaRPr>
          </a:p>
          <a:p>
            <a:pPr>
              <a:buFontTx/>
              <a:buChar char="•"/>
            </a:pPr>
            <a:r>
              <a:rPr lang="en-GB" dirty="0" smtClean="0">
                <a:solidFill>
                  <a:schemeClr val="tx1"/>
                </a:solidFill>
                <a:latin typeface="Candara" pitchFamily="34" charset="0"/>
              </a:rPr>
              <a:t>Market Traders in Bull Ring Market </a:t>
            </a:r>
            <a:r>
              <a:rPr lang="en-GB" dirty="0" smtClean="0">
                <a:solidFill>
                  <a:schemeClr val="tx1"/>
                </a:solidFill>
                <a:latin typeface="Candara" pitchFamily="34" charset="0"/>
              </a:rPr>
              <a:t>arrested – illegal workers</a:t>
            </a:r>
            <a:endParaRPr lang="en-GB" dirty="0" smtClean="0">
              <a:solidFill>
                <a:schemeClr val="tx1"/>
              </a:solidFill>
              <a:latin typeface="Candara" pitchFamily="34" charset="0"/>
            </a:endParaRPr>
          </a:p>
          <a:p>
            <a:endParaRPr lang="en-GB" sz="1000" dirty="0" smtClean="0">
              <a:solidFill>
                <a:schemeClr val="tx1"/>
              </a:solidFill>
              <a:latin typeface="Candara" pitchFamily="34" charset="0"/>
            </a:endParaRPr>
          </a:p>
          <a:p>
            <a:pPr>
              <a:buFontTx/>
              <a:buChar char="•"/>
            </a:pPr>
            <a:r>
              <a:rPr lang="en-GB" dirty="0" smtClean="0">
                <a:solidFill>
                  <a:schemeClr val="tx1"/>
                </a:solidFill>
                <a:latin typeface="Candara" pitchFamily="34" charset="0"/>
              </a:rPr>
              <a:t>Birmingham </a:t>
            </a:r>
            <a:r>
              <a:rPr lang="en-GB" dirty="0" smtClean="0">
                <a:solidFill>
                  <a:schemeClr val="tx1"/>
                </a:solidFill>
                <a:latin typeface="Candara" pitchFamily="34" charset="0"/>
              </a:rPr>
              <a:t>City Council </a:t>
            </a:r>
            <a:r>
              <a:rPr lang="en-GB" dirty="0" smtClean="0">
                <a:solidFill>
                  <a:schemeClr val="tx1"/>
                </a:solidFill>
                <a:latin typeface="Candara" pitchFamily="34" charset="0"/>
              </a:rPr>
              <a:t>– </a:t>
            </a:r>
            <a:r>
              <a:rPr lang="en-GB" dirty="0" smtClean="0">
                <a:solidFill>
                  <a:schemeClr val="tx1"/>
                </a:solidFill>
                <a:latin typeface="Candara" pitchFamily="34" charset="0"/>
              </a:rPr>
              <a:t>terminated </a:t>
            </a:r>
            <a:r>
              <a:rPr lang="en-GB" dirty="0" smtClean="0">
                <a:solidFill>
                  <a:schemeClr val="tx1"/>
                </a:solidFill>
                <a:latin typeface="Candara" pitchFamily="34" charset="0"/>
              </a:rPr>
              <a:t>stall-holders’ </a:t>
            </a:r>
            <a:r>
              <a:rPr lang="en-GB" dirty="0" smtClean="0">
                <a:solidFill>
                  <a:schemeClr val="tx1"/>
                </a:solidFill>
                <a:latin typeface="Candara" pitchFamily="34" charset="0"/>
              </a:rPr>
              <a:t>licences (</a:t>
            </a:r>
            <a:r>
              <a:rPr lang="en-GB" dirty="0" err="1" smtClean="0">
                <a:solidFill>
                  <a:schemeClr val="tx1"/>
                </a:solidFill>
                <a:latin typeface="Candara" pitchFamily="34" charset="0"/>
              </a:rPr>
              <a:t>Reg</a:t>
            </a:r>
            <a:r>
              <a:rPr lang="en-GB" dirty="0" smtClean="0">
                <a:solidFill>
                  <a:schemeClr val="tx1"/>
                </a:solidFill>
                <a:latin typeface="Candara" pitchFamily="34" charset="0"/>
              </a:rPr>
              <a:t> </a:t>
            </a:r>
            <a:r>
              <a:rPr lang="en-GB" dirty="0">
                <a:solidFill>
                  <a:schemeClr val="tx1"/>
                </a:solidFill>
                <a:latin typeface="Candara" pitchFamily="34" charset="0"/>
              </a:rPr>
              <a:t>10 of Retail Markets Regulations 2006 – “</a:t>
            </a:r>
            <a:r>
              <a:rPr lang="en-GB" i="1" dirty="0">
                <a:solidFill>
                  <a:schemeClr val="tx1"/>
                </a:solidFill>
                <a:latin typeface="Candara" pitchFamily="34" charset="0"/>
              </a:rPr>
              <a:t>incident of serious misconduct</a:t>
            </a:r>
            <a:r>
              <a:rPr lang="en-GB" dirty="0">
                <a:solidFill>
                  <a:schemeClr val="tx1"/>
                </a:solidFill>
                <a:latin typeface="Candara" pitchFamily="34" charset="0"/>
              </a:rPr>
              <a:t>” </a:t>
            </a:r>
            <a:r>
              <a:rPr lang="en-GB" dirty="0" smtClean="0">
                <a:solidFill>
                  <a:schemeClr val="tx1"/>
                </a:solidFill>
                <a:latin typeface="Candara" pitchFamily="34" charset="0"/>
              </a:rPr>
              <a:t>).</a:t>
            </a:r>
            <a:endParaRPr lang="en-GB" dirty="0" smtClean="0">
              <a:solidFill>
                <a:schemeClr val="tx1"/>
              </a:solidFill>
              <a:latin typeface="Candara" pitchFamily="34" charset="0"/>
            </a:endParaRPr>
          </a:p>
          <a:p>
            <a:endParaRPr lang="en-GB" sz="1000" dirty="0" smtClean="0">
              <a:solidFill>
                <a:schemeClr val="tx1"/>
              </a:solidFill>
              <a:latin typeface="Candara" pitchFamily="34" charset="0"/>
            </a:endParaRPr>
          </a:p>
          <a:p>
            <a:pPr>
              <a:buFontTx/>
              <a:buChar char="•"/>
            </a:pPr>
            <a:r>
              <a:rPr lang="en-GB" dirty="0" smtClean="0">
                <a:solidFill>
                  <a:schemeClr val="tx1"/>
                </a:solidFill>
                <a:latin typeface="Candara" pitchFamily="34" charset="0"/>
              </a:rPr>
              <a:t>Quashed by High Court – for procedural errors</a:t>
            </a:r>
            <a:endParaRPr lang="en-GB"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25538"/>
            <a:ext cx="7162800" cy="574675"/>
          </a:xfrm>
        </p:spPr>
        <p:txBody>
          <a:bodyPr/>
          <a:lstStyle/>
          <a:p>
            <a:pPr algn="ctr" eaLnBrk="1" hangingPunct="1">
              <a:defRPr/>
            </a:pPr>
            <a:r>
              <a:rPr lang="en-US" sz="3600" b="1" u="sng" dirty="0" smtClean="0">
                <a:latin typeface="Candara" pitchFamily="34" charset="0"/>
              </a:rPr>
              <a:t>APPEAL COSTS FOR NON-PARTIES</a:t>
            </a:r>
            <a:endParaRPr lang="en-US" sz="3600" u="sng" cap="small" dirty="0" smtClean="0"/>
          </a:p>
        </p:txBody>
      </p:sp>
      <p:sp>
        <p:nvSpPr>
          <p:cNvPr id="29699" name="Rectangle 3"/>
          <p:cNvSpPr>
            <a:spLocks noGrp="1" noChangeArrowheads="1"/>
          </p:cNvSpPr>
          <p:nvPr>
            <p:ph type="subTitle" idx="1"/>
          </p:nvPr>
        </p:nvSpPr>
        <p:spPr>
          <a:xfrm>
            <a:off x="323528" y="1844824"/>
            <a:ext cx="8425185" cy="4392464"/>
          </a:xfrm>
        </p:spPr>
        <p:txBody>
          <a:bodyPr/>
          <a:lstStyle/>
          <a:p>
            <a:pPr marL="342900" indent="-342900">
              <a:buFont typeface="Arial" panose="020B0604020202020204" pitchFamily="34" charset="0"/>
              <a:buChar char="•"/>
            </a:pPr>
            <a:r>
              <a:rPr lang="en-GB" sz="2000" dirty="0">
                <a:solidFill>
                  <a:schemeClr val="tx1"/>
                </a:solidFill>
                <a:latin typeface="Candara" pitchFamily="34" charset="0"/>
              </a:rPr>
              <a:t>Costs sanctions there to encourage reasonable </a:t>
            </a:r>
            <a:r>
              <a:rPr lang="en-GB" sz="2000" dirty="0" smtClean="0">
                <a:solidFill>
                  <a:schemeClr val="tx1"/>
                </a:solidFill>
                <a:latin typeface="Candara" pitchFamily="34" charset="0"/>
              </a:rPr>
              <a:t>compromise. DJ Coleman:</a:t>
            </a:r>
          </a:p>
          <a:p>
            <a:pPr marL="342900" indent="-342900">
              <a:buFont typeface="Arial" panose="020B0604020202020204" pitchFamily="34" charset="0"/>
              <a:buChar char="•"/>
            </a:pPr>
            <a:endParaRPr lang="en-GB" sz="1050" dirty="0">
              <a:solidFill>
                <a:schemeClr val="tx1"/>
              </a:solidFill>
              <a:latin typeface="Candara" pitchFamily="34" charset="0"/>
            </a:endParaRPr>
          </a:p>
          <a:p>
            <a:endParaRPr lang="en-GB" sz="100" i="1" dirty="0" smtClean="0">
              <a:solidFill>
                <a:schemeClr val="tx1"/>
              </a:solidFill>
              <a:latin typeface="Candara" pitchFamily="34" charset="0"/>
            </a:endParaRPr>
          </a:p>
          <a:p>
            <a:r>
              <a:rPr lang="en-GB" sz="2000" i="1" dirty="0" smtClean="0">
                <a:solidFill>
                  <a:schemeClr val="tx1"/>
                </a:solidFill>
                <a:latin typeface="Candara" pitchFamily="34" charset="0"/>
              </a:rPr>
              <a:t>“</a:t>
            </a:r>
            <a:r>
              <a:rPr lang="en-GB" sz="2000" i="1" dirty="0" smtClean="0">
                <a:solidFill>
                  <a:schemeClr val="tx1"/>
                </a:solidFill>
                <a:latin typeface="Candara" pitchFamily="34" charset="0"/>
              </a:rPr>
              <a:t>In reality both appeals became part of one court case. Having consented to the joining together of the two appeals, I find there to be an overall responsibility on all parties to the court and to each other, to progress the case, seek to reach a settlement at all times, and prepare efficiently for an effective hearing. The waste of court time caused by last minute settlements at the door of the court is a constant concern in all areas of litigation. I find that I have the power to award costs between the appellants in this case … I find that the failure to reply to correspondence and deal with offers to settle the proceedings does amount to an unnecessary or improper act or omission resulting in the [Farm Street Residents] incurring additional costs. I therefore find it appropriate to exercise my discretion to order costs against [the Hill Street Residents] in favour of the [Farm Street Residents].”</a:t>
            </a: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spTree>
    <p:extLst>
      <p:ext uri="{BB962C8B-B14F-4D97-AF65-F5344CB8AC3E}">
        <p14:creationId xmlns:p14="http://schemas.microsoft.com/office/powerpoint/2010/main" val="8898326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96975"/>
            <a:ext cx="7162800" cy="576263"/>
          </a:xfrm>
        </p:spPr>
        <p:txBody>
          <a:bodyPr/>
          <a:lstStyle/>
          <a:p>
            <a:pPr algn="ctr" eaLnBrk="1" hangingPunct="1">
              <a:defRPr/>
            </a:pPr>
            <a:r>
              <a:rPr lang="en-US" sz="3600" b="1" u="sng" dirty="0" smtClean="0">
                <a:latin typeface="Candara" pitchFamily="34" charset="0"/>
              </a:rPr>
              <a:t>TENS </a:t>
            </a:r>
            <a:endParaRPr lang="en-US" sz="3600" u="sng" cap="small" dirty="0" smtClean="0"/>
          </a:p>
        </p:txBody>
      </p:sp>
      <p:sp>
        <p:nvSpPr>
          <p:cNvPr id="34819" name="Rectangle 3"/>
          <p:cNvSpPr>
            <a:spLocks noGrp="1" noChangeArrowheads="1"/>
          </p:cNvSpPr>
          <p:nvPr>
            <p:ph type="subTitle" idx="1"/>
          </p:nvPr>
        </p:nvSpPr>
        <p:spPr>
          <a:xfrm>
            <a:off x="323850" y="1773239"/>
            <a:ext cx="8424863" cy="4392612"/>
          </a:xfrm>
        </p:spPr>
        <p:txBody>
          <a:bodyPr/>
          <a:lstStyle/>
          <a:p>
            <a:pPr>
              <a:buFontTx/>
              <a:buChar char="•"/>
            </a:pPr>
            <a:r>
              <a:rPr lang="en-GB" sz="2400" dirty="0" smtClean="0">
                <a:solidFill>
                  <a:schemeClr val="tx1"/>
                </a:solidFill>
                <a:latin typeface="Candara" panose="020E0502030303020204" pitchFamily="34" charset="0"/>
              </a:rPr>
              <a:t> </a:t>
            </a:r>
            <a:r>
              <a:rPr lang="en-GB" sz="2400" dirty="0" smtClean="0">
                <a:solidFill>
                  <a:schemeClr val="tx1"/>
                </a:solidFill>
                <a:latin typeface="Candara" panose="020E0502030303020204" pitchFamily="34" charset="0"/>
              </a:rPr>
              <a:t>Increase from 12 to </a:t>
            </a:r>
            <a:r>
              <a:rPr lang="en-GB" sz="2400" b="1" u="sng" dirty="0" smtClean="0">
                <a:solidFill>
                  <a:schemeClr val="tx1"/>
                </a:solidFill>
                <a:latin typeface="Candara" panose="020E0502030303020204" pitchFamily="34" charset="0"/>
              </a:rPr>
              <a:t>15 TENS </a:t>
            </a:r>
            <a:r>
              <a:rPr lang="en-GB" sz="2400" dirty="0" smtClean="0">
                <a:solidFill>
                  <a:schemeClr val="tx1"/>
                </a:solidFill>
                <a:latin typeface="Candara" panose="020E0502030303020204" pitchFamily="34" charset="0"/>
              </a:rPr>
              <a:t>permitted at single premises per year (from 1 January 16).</a:t>
            </a:r>
          </a:p>
          <a:p>
            <a:pPr>
              <a:buFontTx/>
              <a:buChar char="•"/>
            </a:pPr>
            <a:endParaRPr lang="en-GB" sz="1200" dirty="0" smtClean="0">
              <a:solidFill>
                <a:schemeClr val="tx1"/>
              </a:solidFill>
              <a:latin typeface="Candara" panose="020E0502030303020204" pitchFamily="34" charset="0"/>
            </a:endParaRPr>
          </a:p>
          <a:p>
            <a:pPr>
              <a:buFontTx/>
              <a:buChar char="•"/>
            </a:pPr>
            <a:r>
              <a:rPr lang="en-GB" sz="2400" dirty="0" smtClean="0">
                <a:solidFill>
                  <a:schemeClr val="tx1"/>
                </a:solidFill>
                <a:latin typeface="Candara" panose="020E0502030303020204" pitchFamily="34" charset="0"/>
              </a:rPr>
              <a:t>But other restrictions still apply:</a:t>
            </a:r>
          </a:p>
          <a:p>
            <a:pPr marL="1200150" lvl="1" indent="-457200">
              <a:buFont typeface="Arial" panose="020B0604020202020204" pitchFamily="34" charset="0"/>
              <a:buChar char="•"/>
            </a:pPr>
            <a:endParaRPr lang="en-GB" sz="1400" dirty="0">
              <a:latin typeface="Candara" panose="020E0502030303020204" pitchFamily="34" charset="0"/>
            </a:endParaRPr>
          </a:p>
          <a:p>
            <a:pPr marL="1200150" lvl="1" indent="-457200">
              <a:buFont typeface="Arial" panose="020B0604020202020204" pitchFamily="34" charset="0"/>
              <a:buChar char="•"/>
            </a:pPr>
            <a:r>
              <a:rPr lang="en-GB" sz="2400" dirty="0" smtClean="0">
                <a:latin typeface="Candara" panose="020E0502030303020204" pitchFamily="34" charset="0"/>
              </a:rPr>
              <a:t>The </a:t>
            </a:r>
            <a:r>
              <a:rPr lang="en-GB" sz="2400" dirty="0">
                <a:latin typeface="Candara" panose="020E0502030303020204" pitchFamily="34" charset="0"/>
              </a:rPr>
              <a:t>total length of all events is not more than 21 days a year </a:t>
            </a:r>
          </a:p>
          <a:p>
            <a:pPr marL="1200150" lvl="1" indent="-457200">
              <a:buFont typeface="Arial" panose="020B0604020202020204" pitchFamily="34" charset="0"/>
              <a:buChar char="•"/>
            </a:pPr>
            <a:r>
              <a:rPr lang="en-GB" sz="2400" dirty="0" smtClean="0">
                <a:latin typeface="Candara" panose="020E0502030303020204" pitchFamily="34" charset="0"/>
              </a:rPr>
              <a:t>500 </a:t>
            </a:r>
            <a:r>
              <a:rPr lang="en-GB" sz="2400" dirty="0">
                <a:latin typeface="Candara" panose="020E0502030303020204" pitchFamily="34" charset="0"/>
              </a:rPr>
              <a:t>people </a:t>
            </a:r>
            <a:r>
              <a:rPr lang="en-GB" sz="2400" dirty="0" smtClean="0">
                <a:latin typeface="Candara" panose="020E0502030303020204" pitchFamily="34" charset="0"/>
              </a:rPr>
              <a:t>capacity limit (including staff)</a:t>
            </a:r>
            <a:endParaRPr lang="en-GB" sz="2400" dirty="0">
              <a:latin typeface="Candara" panose="020E0502030303020204" pitchFamily="34" charset="0"/>
            </a:endParaRPr>
          </a:p>
          <a:p>
            <a:pPr marL="1200150" lvl="1" indent="-457200">
              <a:buFont typeface="Arial" panose="020B0604020202020204" pitchFamily="34" charset="0"/>
              <a:buChar char="•"/>
            </a:pPr>
            <a:r>
              <a:rPr lang="en-GB" sz="2400" dirty="0" smtClean="0">
                <a:latin typeface="Candara" panose="020E0502030303020204" pitchFamily="34" charset="0"/>
              </a:rPr>
              <a:t>Each Ten can last </a:t>
            </a:r>
            <a:r>
              <a:rPr lang="en-GB" sz="2400" dirty="0">
                <a:latin typeface="Candara" panose="020E0502030303020204" pitchFamily="34" charset="0"/>
              </a:rPr>
              <a:t>no more than 168 hours (7 days</a:t>
            </a:r>
            <a:r>
              <a:rPr lang="en-GB" sz="2400" dirty="0" smtClean="0">
                <a:latin typeface="Candara" panose="020E0502030303020204" pitchFamily="34" charset="0"/>
              </a:rPr>
              <a:t>)</a:t>
            </a:r>
          </a:p>
          <a:p>
            <a:pPr marL="1200150" lvl="1" indent="-457200">
              <a:buFont typeface="Arial" panose="020B0604020202020204" pitchFamily="34" charset="0"/>
              <a:buChar char="•"/>
            </a:pPr>
            <a:r>
              <a:rPr lang="en-GB" sz="2400" dirty="0" smtClean="0">
                <a:latin typeface="Candara" panose="020E0502030303020204" pitchFamily="34" charset="0"/>
              </a:rPr>
              <a:t>Personal licence holder – up to 50 TENS a year</a:t>
            </a:r>
          </a:p>
          <a:p>
            <a:pPr marL="1200150" lvl="1" indent="-457200">
              <a:buFont typeface="Arial" panose="020B0604020202020204" pitchFamily="34" charset="0"/>
              <a:buChar char="•"/>
            </a:pPr>
            <a:r>
              <a:rPr lang="en-GB" sz="2400" dirty="0" smtClean="0">
                <a:latin typeface="Candara" panose="020E0502030303020204" pitchFamily="34" charset="0"/>
              </a:rPr>
              <a:t>Non-personal licence holder – up to 5 TENS a year</a:t>
            </a:r>
            <a:endParaRPr lang="en-GB" i="1"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96975"/>
            <a:ext cx="7162800" cy="576263"/>
          </a:xfrm>
        </p:spPr>
        <p:txBody>
          <a:bodyPr/>
          <a:lstStyle/>
          <a:p>
            <a:pPr algn="ctr" eaLnBrk="1" hangingPunct="1">
              <a:defRPr/>
            </a:pPr>
            <a:r>
              <a:rPr lang="en-US" sz="3600" b="1" u="sng" dirty="0" smtClean="0">
                <a:latin typeface="Candara" pitchFamily="34" charset="0"/>
              </a:rPr>
              <a:t>SUMMARY REVIEWS </a:t>
            </a:r>
            <a:endParaRPr lang="en-US" sz="3600" u="sng" cap="small" dirty="0" smtClean="0"/>
          </a:p>
        </p:txBody>
      </p:sp>
      <p:sp>
        <p:nvSpPr>
          <p:cNvPr id="34819" name="Rectangle 3"/>
          <p:cNvSpPr>
            <a:spLocks noGrp="1" noChangeArrowheads="1"/>
          </p:cNvSpPr>
          <p:nvPr>
            <p:ph type="subTitle" idx="1"/>
          </p:nvPr>
        </p:nvSpPr>
        <p:spPr>
          <a:xfrm>
            <a:off x="323850" y="2060575"/>
            <a:ext cx="8424863" cy="4105275"/>
          </a:xfrm>
        </p:spPr>
        <p:txBody>
          <a:bodyPr/>
          <a:lstStyle/>
          <a:p>
            <a:pPr>
              <a:buFontTx/>
              <a:buChar char="•"/>
            </a:pPr>
            <a:r>
              <a:rPr lang="en-GB" dirty="0" smtClean="0">
                <a:solidFill>
                  <a:schemeClr val="tx1"/>
                </a:solidFill>
                <a:latin typeface="Candara" pitchFamily="34" charset="0"/>
              </a:rPr>
              <a:t>Procedures to be significantly amended by Policing and Crime Bill 2016 (clauses 83-84)</a:t>
            </a:r>
          </a:p>
          <a:p>
            <a:endParaRPr lang="en-GB" sz="1400" dirty="0" smtClean="0">
              <a:solidFill>
                <a:schemeClr val="tx1"/>
              </a:solidFill>
              <a:latin typeface="Candara" pitchFamily="34" charset="0"/>
            </a:endParaRPr>
          </a:p>
          <a:p>
            <a:pPr>
              <a:buFontTx/>
              <a:buChar char="•"/>
            </a:pPr>
            <a:r>
              <a:rPr lang="en-GB" dirty="0" smtClean="0">
                <a:solidFill>
                  <a:schemeClr val="tx1"/>
                </a:solidFill>
                <a:latin typeface="Candara" pitchFamily="34" charset="0"/>
              </a:rPr>
              <a:t>Ambiguity on longevity of interim steps pending appeal to be put beyond doubt.</a:t>
            </a:r>
          </a:p>
          <a:p>
            <a:endParaRPr lang="en-GB" sz="1600" dirty="0" smtClean="0">
              <a:solidFill>
                <a:schemeClr val="tx1"/>
              </a:solidFill>
              <a:latin typeface="Candara" pitchFamily="34" charset="0"/>
            </a:endParaRPr>
          </a:p>
          <a:p>
            <a:pPr>
              <a:buFontTx/>
              <a:buChar char="•"/>
            </a:pPr>
            <a:r>
              <a:rPr lang="en-GB" dirty="0" smtClean="0">
                <a:solidFill>
                  <a:schemeClr val="tx1"/>
                </a:solidFill>
                <a:latin typeface="Candara" pitchFamily="34" charset="0"/>
              </a:rPr>
              <a:t>At full review hearing licensing authority can withdraw or modify interim steps to have effect pending appeal.</a:t>
            </a:r>
          </a:p>
          <a:p>
            <a:pPr>
              <a:buFontTx/>
              <a:buChar char="•"/>
            </a:pPr>
            <a:endParaRPr lang="en-GB" i="1"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spTree>
    <p:extLst>
      <p:ext uri="{BB962C8B-B14F-4D97-AF65-F5344CB8AC3E}">
        <p14:creationId xmlns:p14="http://schemas.microsoft.com/office/powerpoint/2010/main" val="31511223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96975"/>
            <a:ext cx="7162800" cy="576263"/>
          </a:xfrm>
        </p:spPr>
        <p:txBody>
          <a:bodyPr/>
          <a:lstStyle/>
          <a:p>
            <a:pPr algn="ctr" eaLnBrk="1" hangingPunct="1">
              <a:defRPr/>
            </a:pPr>
            <a:r>
              <a:rPr lang="en-US" sz="3600" b="1" u="sng" dirty="0" smtClean="0">
                <a:latin typeface="Candara" pitchFamily="34" charset="0"/>
              </a:rPr>
              <a:t>SUMMARY REVIEWS </a:t>
            </a:r>
            <a:endParaRPr lang="en-US" sz="3600" u="sng" cap="small" dirty="0" smtClean="0"/>
          </a:p>
        </p:txBody>
      </p:sp>
      <p:sp>
        <p:nvSpPr>
          <p:cNvPr id="34819" name="Rectangle 3"/>
          <p:cNvSpPr>
            <a:spLocks noGrp="1" noChangeArrowheads="1"/>
          </p:cNvSpPr>
          <p:nvPr>
            <p:ph type="subTitle" idx="1"/>
          </p:nvPr>
        </p:nvSpPr>
        <p:spPr>
          <a:xfrm>
            <a:off x="323850" y="2060575"/>
            <a:ext cx="8424863" cy="4105275"/>
          </a:xfrm>
        </p:spPr>
        <p:txBody>
          <a:bodyPr/>
          <a:lstStyle/>
          <a:p>
            <a:pPr>
              <a:buFontTx/>
              <a:buChar char="•"/>
            </a:pPr>
            <a:r>
              <a:rPr lang="en-GB" dirty="0" smtClean="0">
                <a:solidFill>
                  <a:schemeClr val="tx1"/>
                </a:solidFill>
                <a:latin typeface="Candara" pitchFamily="34" charset="0"/>
              </a:rPr>
              <a:t>Licence holder and police have new right to appeal interim steps (made at </a:t>
            </a:r>
            <a:r>
              <a:rPr lang="en-GB" u="sng" dirty="0" smtClean="0">
                <a:solidFill>
                  <a:schemeClr val="tx1"/>
                </a:solidFill>
                <a:latin typeface="Candara" pitchFamily="34" charset="0"/>
              </a:rPr>
              <a:t>full</a:t>
            </a:r>
            <a:r>
              <a:rPr lang="en-GB" dirty="0" smtClean="0">
                <a:solidFill>
                  <a:schemeClr val="tx1"/>
                </a:solidFill>
                <a:latin typeface="Candara" pitchFamily="34" charset="0"/>
              </a:rPr>
              <a:t> review hearing) to magistrates’ court within 28 days.</a:t>
            </a:r>
          </a:p>
          <a:p>
            <a:endParaRPr lang="en-GB" dirty="0" smtClean="0">
              <a:solidFill>
                <a:schemeClr val="tx1"/>
              </a:solidFill>
              <a:latin typeface="Candara" pitchFamily="34" charset="0"/>
            </a:endParaRPr>
          </a:p>
          <a:p>
            <a:pPr>
              <a:buFontTx/>
              <a:buChar char="•"/>
            </a:pPr>
            <a:r>
              <a:rPr lang="en-GB" dirty="0" smtClean="0">
                <a:solidFill>
                  <a:schemeClr val="tx1"/>
                </a:solidFill>
                <a:latin typeface="Candara" pitchFamily="34" charset="0"/>
              </a:rPr>
              <a:t>Repeated challenges to </a:t>
            </a:r>
            <a:r>
              <a:rPr lang="en-GB" u="sng" dirty="0" smtClean="0">
                <a:solidFill>
                  <a:schemeClr val="tx1"/>
                </a:solidFill>
                <a:latin typeface="Candara" pitchFamily="34" charset="0"/>
              </a:rPr>
              <a:t>original</a:t>
            </a:r>
            <a:r>
              <a:rPr lang="en-GB" dirty="0" smtClean="0">
                <a:solidFill>
                  <a:schemeClr val="tx1"/>
                </a:solidFill>
                <a:latin typeface="Candara" pitchFamily="34" charset="0"/>
              </a:rPr>
              <a:t> interim steps only permitted if “</a:t>
            </a:r>
            <a:r>
              <a:rPr lang="en-GB" i="1" dirty="0" smtClean="0">
                <a:solidFill>
                  <a:schemeClr val="tx1"/>
                </a:solidFill>
                <a:latin typeface="Candara" pitchFamily="34" charset="0"/>
              </a:rPr>
              <a:t>material change of circumstances</a:t>
            </a:r>
            <a:r>
              <a:rPr lang="en-GB" dirty="0" smtClean="0">
                <a:solidFill>
                  <a:schemeClr val="tx1"/>
                </a:solidFill>
                <a:latin typeface="Candara" pitchFamily="34" charset="0"/>
              </a:rPr>
              <a:t>”</a:t>
            </a:r>
            <a:endParaRPr lang="en-GB"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96975"/>
            <a:ext cx="7162800" cy="576263"/>
          </a:xfrm>
        </p:spPr>
        <p:txBody>
          <a:bodyPr/>
          <a:lstStyle/>
          <a:p>
            <a:pPr algn="ctr" eaLnBrk="1" hangingPunct="1">
              <a:defRPr/>
            </a:pPr>
            <a:r>
              <a:rPr lang="en-US" sz="3600" b="1" u="sng" dirty="0" smtClean="0">
                <a:latin typeface="Candara" pitchFamily="34" charset="0"/>
              </a:rPr>
              <a:t>PERSONAL LICENCES </a:t>
            </a:r>
            <a:endParaRPr lang="en-US" sz="3600" u="sng" cap="small" dirty="0" smtClean="0"/>
          </a:p>
        </p:txBody>
      </p:sp>
      <p:sp>
        <p:nvSpPr>
          <p:cNvPr id="34819" name="Rectangle 3"/>
          <p:cNvSpPr>
            <a:spLocks noGrp="1" noChangeArrowheads="1"/>
          </p:cNvSpPr>
          <p:nvPr>
            <p:ph type="subTitle" idx="1"/>
          </p:nvPr>
        </p:nvSpPr>
        <p:spPr>
          <a:xfrm>
            <a:off x="323850" y="2060575"/>
            <a:ext cx="8424863" cy="4105275"/>
          </a:xfrm>
        </p:spPr>
        <p:txBody>
          <a:bodyPr/>
          <a:lstStyle/>
          <a:p>
            <a:pPr>
              <a:buFontTx/>
              <a:buChar char="•"/>
            </a:pPr>
            <a:r>
              <a:rPr lang="en-GB" dirty="0" smtClean="0">
                <a:solidFill>
                  <a:schemeClr val="tx1"/>
                </a:solidFill>
                <a:latin typeface="Candara" pitchFamily="34" charset="0"/>
              </a:rPr>
              <a:t> </a:t>
            </a:r>
            <a:r>
              <a:rPr lang="en-GB" b="1" dirty="0" smtClean="0">
                <a:solidFill>
                  <a:schemeClr val="tx1"/>
                </a:solidFill>
                <a:latin typeface="Candara" pitchFamily="34" charset="0"/>
              </a:rPr>
              <a:t>Deregulation Act 2015 </a:t>
            </a:r>
            <a:r>
              <a:rPr lang="en-GB" dirty="0" smtClean="0">
                <a:solidFill>
                  <a:schemeClr val="tx1"/>
                </a:solidFill>
                <a:latin typeface="Candara" pitchFamily="34" charset="0"/>
              </a:rPr>
              <a:t>– holders of personal licences expiring on or after 1 April 2015 no longer have to apply for renewal.</a:t>
            </a:r>
          </a:p>
          <a:p>
            <a:endParaRPr lang="en-GB" dirty="0" smtClean="0">
              <a:solidFill>
                <a:schemeClr val="tx1"/>
              </a:solidFill>
              <a:latin typeface="Candara" pitchFamily="34" charset="0"/>
            </a:endParaRPr>
          </a:p>
          <a:p>
            <a:pPr>
              <a:buFontTx/>
              <a:buChar char="•"/>
            </a:pPr>
            <a:endParaRPr lang="en-GB" sz="600" dirty="0" smtClean="0">
              <a:solidFill>
                <a:schemeClr val="tx1"/>
              </a:solidFill>
              <a:latin typeface="Candara" pitchFamily="34" charset="0"/>
            </a:endParaRPr>
          </a:p>
          <a:p>
            <a:pPr>
              <a:buFontTx/>
              <a:buChar char="•"/>
            </a:pPr>
            <a:r>
              <a:rPr lang="en-GB" dirty="0" smtClean="0">
                <a:solidFill>
                  <a:schemeClr val="tx1"/>
                </a:solidFill>
                <a:latin typeface="Candara" pitchFamily="34" charset="0"/>
              </a:rPr>
              <a:t>Requirement </a:t>
            </a:r>
            <a:r>
              <a:rPr lang="en-GB" dirty="0">
                <a:solidFill>
                  <a:schemeClr val="tx1"/>
                </a:solidFill>
                <a:latin typeface="Candara" pitchFamily="34" charset="0"/>
              </a:rPr>
              <a:t>t</a:t>
            </a:r>
            <a:r>
              <a:rPr lang="en-GB" dirty="0" smtClean="0">
                <a:solidFill>
                  <a:schemeClr val="tx1"/>
                </a:solidFill>
                <a:latin typeface="Candara" pitchFamily="34" charset="0"/>
              </a:rPr>
              <a:t>o report lost or stolen licences to the police before applying for duplicate abolished from 26.5.15.</a:t>
            </a:r>
          </a:p>
          <a:p>
            <a:pPr>
              <a:buFontTx/>
              <a:buChar char="•"/>
            </a:pPr>
            <a:endParaRPr lang="en-GB" sz="500" i="1" dirty="0" smtClean="0">
              <a:solidFill>
                <a:schemeClr val="tx1"/>
              </a:solidFill>
              <a:latin typeface="Candara" pitchFamily="34" charset="0"/>
            </a:endParaRPr>
          </a:p>
          <a:p>
            <a:pPr>
              <a:buFontTx/>
              <a:buChar char="•"/>
            </a:pPr>
            <a:endParaRPr lang="en-GB" dirty="0" smtClean="0">
              <a:solidFill>
                <a:schemeClr val="tx1"/>
              </a:solidFill>
              <a:latin typeface="Candara" pitchFamily="34" charset="0"/>
            </a:endParaRPr>
          </a:p>
          <a:p>
            <a:pPr>
              <a:buFontTx/>
              <a:buChar char="•"/>
            </a:pPr>
            <a:endParaRPr lang="en-GB" sz="1100"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96975"/>
            <a:ext cx="7162800" cy="576263"/>
          </a:xfrm>
        </p:spPr>
        <p:txBody>
          <a:bodyPr/>
          <a:lstStyle/>
          <a:p>
            <a:pPr algn="ctr" eaLnBrk="1" hangingPunct="1">
              <a:defRPr/>
            </a:pPr>
            <a:r>
              <a:rPr lang="en-US" sz="3600" b="1" u="sng" dirty="0" smtClean="0">
                <a:latin typeface="Candara" pitchFamily="34" charset="0"/>
              </a:rPr>
              <a:t>PERSONAL LICENCES </a:t>
            </a:r>
            <a:endParaRPr lang="en-US" sz="3600" u="sng" cap="small" dirty="0" smtClean="0"/>
          </a:p>
        </p:txBody>
      </p:sp>
      <p:sp>
        <p:nvSpPr>
          <p:cNvPr id="34819" name="Rectangle 3"/>
          <p:cNvSpPr>
            <a:spLocks noGrp="1" noChangeArrowheads="1"/>
          </p:cNvSpPr>
          <p:nvPr>
            <p:ph type="subTitle" idx="1"/>
          </p:nvPr>
        </p:nvSpPr>
        <p:spPr>
          <a:xfrm>
            <a:off x="323850" y="2060575"/>
            <a:ext cx="8424863" cy="4105275"/>
          </a:xfrm>
        </p:spPr>
        <p:txBody>
          <a:bodyPr/>
          <a:lstStyle/>
          <a:p>
            <a:pPr>
              <a:buFontTx/>
              <a:buChar char="•"/>
            </a:pPr>
            <a:r>
              <a:rPr lang="en-GB" dirty="0" smtClean="0">
                <a:solidFill>
                  <a:schemeClr val="tx1"/>
                </a:solidFill>
                <a:latin typeface="Candara" pitchFamily="34" charset="0"/>
              </a:rPr>
              <a:t> </a:t>
            </a:r>
            <a:r>
              <a:rPr lang="en-GB" dirty="0" smtClean="0">
                <a:solidFill>
                  <a:schemeClr val="tx1"/>
                </a:solidFill>
                <a:latin typeface="Candara" pitchFamily="34" charset="0"/>
              </a:rPr>
              <a:t>Currently personal licence may be suspended or forfeited only by a </a:t>
            </a:r>
            <a:r>
              <a:rPr lang="en-GB" b="1" u="sng" dirty="0" smtClean="0">
                <a:solidFill>
                  <a:schemeClr val="tx1"/>
                </a:solidFill>
                <a:latin typeface="Candara" pitchFamily="34" charset="0"/>
              </a:rPr>
              <a:t>court</a:t>
            </a:r>
            <a:r>
              <a:rPr lang="en-GB" dirty="0" smtClean="0">
                <a:solidFill>
                  <a:schemeClr val="tx1"/>
                </a:solidFill>
                <a:latin typeface="Candara" pitchFamily="34" charset="0"/>
              </a:rPr>
              <a:t> on conviction of a “relevant offence” (i.e. listed in Schedule 4 of LA03).</a:t>
            </a:r>
          </a:p>
          <a:p>
            <a:endParaRPr lang="en-GB" sz="1400" dirty="0" smtClean="0">
              <a:solidFill>
                <a:schemeClr val="tx1"/>
              </a:solidFill>
              <a:latin typeface="Candara" pitchFamily="34" charset="0"/>
            </a:endParaRPr>
          </a:p>
          <a:p>
            <a:pPr>
              <a:buFontTx/>
              <a:buChar char="•"/>
            </a:pPr>
            <a:r>
              <a:rPr lang="en-GB" dirty="0" smtClean="0">
                <a:solidFill>
                  <a:schemeClr val="tx1"/>
                </a:solidFill>
                <a:latin typeface="Candara" pitchFamily="34" charset="0"/>
              </a:rPr>
              <a:t>Power to be extended by </a:t>
            </a:r>
            <a:r>
              <a:rPr lang="en-GB" b="1" dirty="0" smtClean="0">
                <a:solidFill>
                  <a:schemeClr val="tx1"/>
                </a:solidFill>
                <a:latin typeface="Candara" pitchFamily="34" charset="0"/>
              </a:rPr>
              <a:t>Policing and Crime Bill 2016 </a:t>
            </a:r>
            <a:r>
              <a:rPr lang="en-GB" dirty="0" smtClean="0">
                <a:solidFill>
                  <a:schemeClr val="tx1"/>
                </a:solidFill>
                <a:latin typeface="Candara" pitchFamily="34" charset="0"/>
              </a:rPr>
              <a:t>(clauses 85-86)</a:t>
            </a:r>
          </a:p>
          <a:p>
            <a:pPr>
              <a:buFontTx/>
              <a:buChar char="•"/>
            </a:pPr>
            <a:endParaRPr lang="en-GB" sz="1200" i="1" dirty="0" smtClean="0">
              <a:solidFill>
                <a:schemeClr val="tx1"/>
              </a:solidFill>
              <a:latin typeface="Candara" pitchFamily="34" charset="0"/>
            </a:endParaRPr>
          </a:p>
          <a:p>
            <a:pPr>
              <a:buFontTx/>
              <a:buChar char="•"/>
            </a:pPr>
            <a:r>
              <a:rPr lang="en-GB" dirty="0" smtClean="0">
                <a:solidFill>
                  <a:schemeClr val="tx1"/>
                </a:solidFill>
                <a:latin typeface="Candara" pitchFamily="34" charset="0"/>
              </a:rPr>
              <a:t>Licensing authority that granted personal licence to be given similar power to revoke or suspend it for up to 6 months.</a:t>
            </a:r>
          </a:p>
          <a:p>
            <a:pPr>
              <a:buFontTx/>
              <a:buChar char="•"/>
            </a:pPr>
            <a:endParaRPr lang="en-GB" sz="1100"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spTree>
    <p:extLst>
      <p:ext uri="{BB962C8B-B14F-4D97-AF65-F5344CB8AC3E}">
        <p14:creationId xmlns:p14="http://schemas.microsoft.com/office/powerpoint/2010/main" val="1594615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96975"/>
            <a:ext cx="7162800" cy="576263"/>
          </a:xfrm>
        </p:spPr>
        <p:txBody>
          <a:bodyPr/>
          <a:lstStyle/>
          <a:p>
            <a:pPr algn="ctr" eaLnBrk="1" hangingPunct="1">
              <a:defRPr/>
            </a:pPr>
            <a:r>
              <a:rPr lang="en-US" sz="3600" b="1" u="sng" dirty="0" smtClean="0">
                <a:latin typeface="Candara" pitchFamily="34" charset="0"/>
              </a:rPr>
              <a:t>PERSONAL LICENCES </a:t>
            </a:r>
            <a:endParaRPr lang="en-US" sz="3600" u="sng" cap="small" dirty="0" smtClean="0"/>
          </a:p>
        </p:txBody>
      </p:sp>
      <p:sp>
        <p:nvSpPr>
          <p:cNvPr id="34819" name="Rectangle 3"/>
          <p:cNvSpPr>
            <a:spLocks noGrp="1" noChangeArrowheads="1"/>
          </p:cNvSpPr>
          <p:nvPr>
            <p:ph type="subTitle" idx="1"/>
          </p:nvPr>
        </p:nvSpPr>
        <p:spPr>
          <a:xfrm>
            <a:off x="323850" y="1773239"/>
            <a:ext cx="8568630" cy="4392612"/>
          </a:xfrm>
        </p:spPr>
        <p:txBody>
          <a:bodyPr/>
          <a:lstStyle/>
          <a:p>
            <a:pPr>
              <a:buFontTx/>
              <a:buChar char="•"/>
            </a:pPr>
            <a:r>
              <a:rPr lang="en-GB" dirty="0" smtClean="0">
                <a:solidFill>
                  <a:schemeClr val="tx1"/>
                </a:solidFill>
                <a:latin typeface="Candara" pitchFamily="34" charset="0"/>
              </a:rPr>
              <a:t>Will apply to relevant convictions, foreign offences or immigration offences received at any time before or after the licence was granted (so long as after the date of commencement, i.e. not retrospective).</a:t>
            </a:r>
          </a:p>
          <a:p>
            <a:endParaRPr lang="en-GB" sz="900" dirty="0" smtClean="0">
              <a:solidFill>
                <a:schemeClr val="tx1"/>
              </a:solidFill>
              <a:latin typeface="Candara" pitchFamily="34" charset="0"/>
            </a:endParaRPr>
          </a:p>
          <a:p>
            <a:pPr>
              <a:buFontTx/>
              <a:buChar char="•"/>
            </a:pPr>
            <a:r>
              <a:rPr lang="en-GB" dirty="0" smtClean="0">
                <a:solidFill>
                  <a:schemeClr val="tx1"/>
                </a:solidFill>
                <a:latin typeface="Candara" pitchFamily="34" charset="0"/>
              </a:rPr>
              <a:t>LA cannot take action if appeal against conviction pending</a:t>
            </a:r>
            <a:endParaRPr lang="en-GB" dirty="0" smtClean="0">
              <a:solidFill>
                <a:schemeClr val="tx1"/>
              </a:solidFill>
              <a:latin typeface="Candara" pitchFamily="34" charset="0"/>
            </a:endParaRPr>
          </a:p>
          <a:p>
            <a:pPr>
              <a:buFontTx/>
              <a:buChar char="•"/>
            </a:pPr>
            <a:endParaRPr lang="en-GB" sz="1100" dirty="0">
              <a:solidFill>
                <a:schemeClr val="tx1"/>
              </a:solidFill>
              <a:latin typeface="Candara" pitchFamily="34" charset="0"/>
            </a:endParaRPr>
          </a:p>
          <a:p>
            <a:pPr>
              <a:buFontTx/>
              <a:buChar char="•"/>
            </a:pPr>
            <a:r>
              <a:rPr lang="en-GB" dirty="0" smtClean="0">
                <a:solidFill>
                  <a:schemeClr val="tx1"/>
                </a:solidFill>
                <a:latin typeface="Candara" pitchFamily="34" charset="0"/>
              </a:rPr>
              <a:t>If LA considering whether to suspend/revoke – licence holder may “make representations” (presumably in writing?)</a:t>
            </a:r>
            <a:endParaRPr lang="en-GB"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spTree>
    <p:extLst>
      <p:ext uri="{BB962C8B-B14F-4D97-AF65-F5344CB8AC3E}">
        <p14:creationId xmlns:p14="http://schemas.microsoft.com/office/powerpoint/2010/main" val="17934831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96975"/>
            <a:ext cx="7162800" cy="576263"/>
          </a:xfrm>
        </p:spPr>
        <p:txBody>
          <a:bodyPr/>
          <a:lstStyle/>
          <a:p>
            <a:pPr algn="ctr" eaLnBrk="1" hangingPunct="1">
              <a:defRPr/>
            </a:pPr>
            <a:r>
              <a:rPr lang="en-US" sz="3600" b="1" u="sng" dirty="0" smtClean="0">
                <a:latin typeface="Candara" pitchFamily="34" charset="0"/>
              </a:rPr>
              <a:t>PERSONAL LICENCES </a:t>
            </a:r>
            <a:endParaRPr lang="en-US" sz="3600" u="sng" cap="small" dirty="0" smtClean="0"/>
          </a:p>
        </p:txBody>
      </p:sp>
      <p:sp>
        <p:nvSpPr>
          <p:cNvPr id="34819" name="Rectangle 3"/>
          <p:cNvSpPr>
            <a:spLocks noGrp="1" noChangeArrowheads="1"/>
          </p:cNvSpPr>
          <p:nvPr>
            <p:ph type="subTitle" idx="1"/>
          </p:nvPr>
        </p:nvSpPr>
        <p:spPr>
          <a:xfrm>
            <a:off x="323850" y="2060575"/>
            <a:ext cx="8424863" cy="4105275"/>
          </a:xfrm>
        </p:spPr>
        <p:txBody>
          <a:bodyPr/>
          <a:lstStyle/>
          <a:p>
            <a:pPr>
              <a:buFontTx/>
              <a:buChar char="•"/>
            </a:pPr>
            <a:r>
              <a:rPr lang="en-GB" dirty="0" smtClean="0">
                <a:solidFill>
                  <a:schemeClr val="tx1"/>
                </a:solidFill>
                <a:latin typeface="Candara" pitchFamily="34" charset="0"/>
              </a:rPr>
              <a:t>If LA provisionally decides not to revoke licence – police put on notice and police may then make representations.</a:t>
            </a:r>
          </a:p>
          <a:p>
            <a:endParaRPr lang="en-GB" dirty="0" smtClean="0">
              <a:solidFill>
                <a:schemeClr val="tx1"/>
              </a:solidFill>
              <a:latin typeface="Candara" pitchFamily="34" charset="0"/>
            </a:endParaRPr>
          </a:p>
          <a:p>
            <a:pPr>
              <a:buFontTx/>
              <a:buChar char="•"/>
            </a:pPr>
            <a:r>
              <a:rPr lang="en-GB" dirty="0" smtClean="0">
                <a:solidFill>
                  <a:schemeClr val="tx1"/>
                </a:solidFill>
                <a:latin typeface="Candara" pitchFamily="34" charset="0"/>
              </a:rPr>
              <a:t>Licence holder has right of appeal to magistrates’ court against revocation or suspension of personal licence (licence continues pending appeal)</a:t>
            </a:r>
            <a:endParaRPr lang="en-GB"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spTree>
    <p:extLst>
      <p:ext uri="{BB962C8B-B14F-4D97-AF65-F5344CB8AC3E}">
        <p14:creationId xmlns:p14="http://schemas.microsoft.com/office/powerpoint/2010/main" val="22623034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96975"/>
            <a:ext cx="7162800" cy="576263"/>
          </a:xfrm>
        </p:spPr>
        <p:txBody>
          <a:bodyPr/>
          <a:lstStyle/>
          <a:p>
            <a:pPr algn="ctr" eaLnBrk="1" hangingPunct="1">
              <a:defRPr/>
            </a:pPr>
            <a:r>
              <a:rPr lang="en-US" sz="3600" b="1" u="sng" dirty="0" smtClean="0">
                <a:latin typeface="Candara" pitchFamily="34" charset="0"/>
              </a:rPr>
              <a:t>DEFINITION OF ALCOHOL</a:t>
            </a:r>
            <a:endParaRPr lang="en-US" sz="3600" u="sng" cap="small" dirty="0" smtClean="0"/>
          </a:p>
        </p:txBody>
      </p:sp>
      <p:sp>
        <p:nvSpPr>
          <p:cNvPr id="34819" name="Rectangle 3"/>
          <p:cNvSpPr>
            <a:spLocks noGrp="1" noChangeArrowheads="1"/>
          </p:cNvSpPr>
          <p:nvPr>
            <p:ph type="subTitle" idx="1"/>
          </p:nvPr>
        </p:nvSpPr>
        <p:spPr>
          <a:xfrm>
            <a:off x="323850" y="2060575"/>
            <a:ext cx="8424863" cy="4105275"/>
          </a:xfrm>
        </p:spPr>
        <p:txBody>
          <a:bodyPr/>
          <a:lstStyle/>
          <a:p>
            <a:pPr>
              <a:buFontTx/>
              <a:buChar char="•"/>
            </a:pPr>
            <a:r>
              <a:rPr lang="en-GB" dirty="0" smtClean="0">
                <a:solidFill>
                  <a:schemeClr val="tx1"/>
                </a:solidFill>
                <a:latin typeface="Candara" pitchFamily="34" charset="0"/>
              </a:rPr>
              <a:t>S.191 of the Licensing Act 2003</a:t>
            </a:r>
            <a:r>
              <a:rPr lang="en-GB" dirty="0">
                <a:solidFill>
                  <a:schemeClr val="tx1"/>
                </a:solidFill>
                <a:latin typeface="Candara" pitchFamily="34" charset="0"/>
              </a:rPr>
              <a:t> </a:t>
            </a:r>
            <a:r>
              <a:rPr lang="en-GB" dirty="0" smtClean="0">
                <a:solidFill>
                  <a:schemeClr val="tx1"/>
                </a:solidFill>
                <a:latin typeface="Candara" pitchFamily="34" charset="0"/>
              </a:rPr>
              <a:t>to define </a:t>
            </a:r>
            <a:r>
              <a:rPr lang="en-GB" dirty="0">
                <a:solidFill>
                  <a:schemeClr val="tx1"/>
                </a:solidFill>
                <a:latin typeface="Candara" pitchFamily="34" charset="0"/>
              </a:rPr>
              <a:t>alcohol </a:t>
            </a:r>
            <a:r>
              <a:rPr lang="en-GB" dirty="0" smtClean="0">
                <a:solidFill>
                  <a:schemeClr val="tx1"/>
                </a:solidFill>
                <a:latin typeface="Candara" pitchFamily="34" charset="0"/>
              </a:rPr>
              <a:t>as: </a:t>
            </a:r>
            <a:r>
              <a:rPr lang="en-GB" dirty="0">
                <a:solidFill>
                  <a:schemeClr val="tx1"/>
                </a:solidFill>
                <a:latin typeface="Candara" pitchFamily="34" charset="0"/>
              </a:rPr>
              <a:t>“</a:t>
            </a:r>
            <a:r>
              <a:rPr lang="en-GB" i="1" dirty="0">
                <a:solidFill>
                  <a:schemeClr val="tx1"/>
                </a:solidFill>
                <a:latin typeface="Candara" pitchFamily="34" charset="0"/>
              </a:rPr>
              <a:t>spirits, wine, beer, cider or any other fermented, distilled or spirituous </a:t>
            </a:r>
            <a:r>
              <a:rPr lang="en-GB" i="1" dirty="0" smtClean="0">
                <a:solidFill>
                  <a:schemeClr val="tx1"/>
                </a:solidFill>
                <a:latin typeface="Candara" pitchFamily="34" charset="0"/>
              </a:rPr>
              <a:t>liquor (</a:t>
            </a:r>
            <a:r>
              <a:rPr lang="en-GB" i="1" u="sng" dirty="0" smtClean="0">
                <a:solidFill>
                  <a:schemeClr val="tx1"/>
                </a:solidFill>
                <a:latin typeface="Candara" pitchFamily="34" charset="0"/>
              </a:rPr>
              <a:t>in any state</a:t>
            </a:r>
            <a:r>
              <a:rPr lang="en-GB" i="1" dirty="0" smtClean="0">
                <a:solidFill>
                  <a:schemeClr val="tx1"/>
                </a:solidFill>
                <a:latin typeface="Candara" pitchFamily="34" charset="0"/>
              </a:rPr>
              <a:t>)</a:t>
            </a:r>
            <a:r>
              <a:rPr lang="en-GB" dirty="0" smtClean="0">
                <a:solidFill>
                  <a:schemeClr val="tx1"/>
                </a:solidFill>
                <a:latin typeface="Candara" pitchFamily="34" charset="0"/>
              </a:rPr>
              <a:t>”</a:t>
            </a:r>
          </a:p>
          <a:p>
            <a:pPr>
              <a:buFontTx/>
              <a:buChar char="•"/>
            </a:pPr>
            <a:endParaRPr lang="en-GB" sz="1600" dirty="0" smtClean="0">
              <a:solidFill>
                <a:schemeClr val="tx1"/>
              </a:solidFill>
              <a:latin typeface="Candara" pitchFamily="34" charset="0"/>
            </a:endParaRPr>
          </a:p>
          <a:p>
            <a:pPr>
              <a:buFontTx/>
              <a:buChar char="•"/>
            </a:pPr>
            <a:r>
              <a:rPr lang="en-GB" dirty="0" smtClean="0">
                <a:solidFill>
                  <a:schemeClr val="tx1"/>
                </a:solidFill>
                <a:latin typeface="Candara" pitchFamily="34" charset="0"/>
              </a:rPr>
              <a:t>To make it clear that </a:t>
            </a:r>
            <a:r>
              <a:rPr lang="en-GB" b="1" i="1" u="sng" dirty="0" smtClean="0">
                <a:solidFill>
                  <a:schemeClr val="tx1"/>
                </a:solidFill>
                <a:latin typeface="Candara" pitchFamily="34" charset="0"/>
              </a:rPr>
              <a:t>powdered alcohol and vaporised alcohol</a:t>
            </a:r>
            <a:r>
              <a:rPr lang="en-GB" dirty="0" smtClean="0">
                <a:solidFill>
                  <a:schemeClr val="tx1"/>
                </a:solidFill>
                <a:latin typeface="Candara" pitchFamily="34" charset="0"/>
              </a:rPr>
              <a:t> are to be regulated in same way as liquid alcohol.</a:t>
            </a:r>
          </a:p>
          <a:p>
            <a:endParaRPr lang="en-GB" sz="2000" dirty="0" smtClean="0">
              <a:solidFill>
                <a:schemeClr val="tx1"/>
              </a:solidFill>
              <a:latin typeface="Candara" pitchFamily="34" charset="0"/>
            </a:endParaRPr>
          </a:p>
          <a:p>
            <a:pPr>
              <a:buFontTx/>
              <a:buChar char="•"/>
            </a:pPr>
            <a:r>
              <a:rPr lang="en-GB" i="1" dirty="0" smtClean="0">
                <a:solidFill>
                  <a:schemeClr val="tx1"/>
                </a:solidFill>
                <a:latin typeface="Candara" pitchFamily="34" charset="0"/>
              </a:rPr>
              <a:t>See </a:t>
            </a:r>
            <a:r>
              <a:rPr lang="en-GB" dirty="0" smtClean="0">
                <a:solidFill>
                  <a:schemeClr val="tx1"/>
                </a:solidFill>
                <a:latin typeface="Candara" pitchFamily="34" charset="0"/>
              </a:rPr>
              <a:t>Policing and Crime Bill 2016 </a:t>
            </a:r>
            <a:r>
              <a:rPr lang="en-GB" i="1" dirty="0" smtClean="0">
                <a:solidFill>
                  <a:schemeClr val="tx1"/>
                </a:solidFill>
                <a:latin typeface="Candara" pitchFamily="34" charset="0"/>
              </a:rPr>
              <a:t>(clause 82)</a:t>
            </a:r>
            <a:endParaRPr lang="en-GB" i="1"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spTree>
    <p:extLst>
      <p:ext uri="{BB962C8B-B14F-4D97-AF65-F5344CB8AC3E}">
        <p14:creationId xmlns:p14="http://schemas.microsoft.com/office/powerpoint/2010/main" val="25079336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96975"/>
            <a:ext cx="7162800" cy="576263"/>
          </a:xfrm>
        </p:spPr>
        <p:txBody>
          <a:bodyPr/>
          <a:lstStyle/>
          <a:p>
            <a:pPr algn="ctr" eaLnBrk="1" hangingPunct="1">
              <a:defRPr/>
            </a:pPr>
            <a:r>
              <a:rPr lang="en-US" sz="3600" b="1" u="sng" dirty="0" smtClean="0">
                <a:latin typeface="Candara" pitchFamily="34" charset="0"/>
              </a:rPr>
              <a:t>BINGO IN PUBS </a:t>
            </a:r>
            <a:endParaRPr lang="en-US" sz="3600" u="sng" cap="small" dirty="0" smtClean="0"/>
          </a:p>
        </p:txBody>
      </p:sp>
      <p:sp>
        <p:nvSpPr>
          <p:cNvPr id="34819" name="Rectangle 3"/>
          <p:cNvSpPr>
            <a:spLocks noGrp="1" noChangeArrowheads="1"/>
          </p:cNvSpPr>
          <p:nvPr>
            <p:ph type="subTitle" idx="1"/>
          </p:nvPr>
        </p:nvSpPr>
        <p:spPr>
          <a:xfrm>
            <a:off x="323850" y="1916833"/>
            <a:ext cx="8424863" cy="4249018"/>
          </a:xfrm>
        </p:spPr>
        <p:txBody>
          <a:bodyPr/>
          <a:lstStyle/>
          <a:p>
            <a:r>
              <a:rPr lang="en-GB" dirty="0" smtClean="0">
                <a:solidFill>
                  <a:schemeClr val="tx1"/>
                </a:solidFill>
                <a:latin typeface="Candara" pitchFamily="34" charset="0"/>
              </a:rPr>
              <a:t> </a:t>
            </a:r>
            <a:endParaRPr lang="en-GB" i="1"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pPr algn="ctr"/>
            <a:r>
              <a:rPr lang="en-GB" sz="2400" i="1" dirty="0" smtClean="0">
                <a:solidFill>
                  <a:schemeClr val="tx1"/>
                </a:solidFill>
                <a:latin typeface="Candara" pitchFamily="34" charset="0"/>
              </a:rPr>
              <a:t>-vs-</a:t>
            </a:r>
          </a:p>
          <a:p>
            <a:pPr algn="ctr"/>
            <a:endParaRPr lang="en-GB" sz="2400" i="1" dirty="0">
              <a:solidFill>
                <a:schemeClr val="tx1"/>
              </a:solidFill>
              <a:latin typeface="Candara" pitchFamily="34" charset="0"/>
            </a:endParaRPr>
          </a:p>
          <a:p>
            <a:pPr algn="ctr"/>
            <a:endParaRPr lang="en-GB" sz="2400" i="1" dirty="0">
              <a:solidFill>
                <a:schemeClr val="tx1"/>
              </a:solidFill>
              <a:latin typeface="Candara" pitchFamily="34" charset="0"/>
            </a:endParaRPr>
          </a:p>
          <a:p>
            <a:r>
              <a:rPr lang="en-GB" b="1" i="1" u="sng" dirty="0" smtClean="0">
                <a:solidFill>
                  <a:schemeClr val="tx1"/>
                </a:solidFill>
                <a:latin typeface="Candara" panose="020E0502030303020204" pitchFamily="34" charset="0"/>
              </a:rPr>
              <a:t>The Gambling Commission –v- Greene </a:t>
            </a:r>
            <a:r>
              <a:rPr lang="en-GB" b="1" i="1" u="sng" dirty="0">
                <a:solidFill>
                  <a:schemeClr val="tx1"/>
                </a:solidFill>
                <a:latin typeface="Candara" panose="020E0502030303020204" pitchFamily="34" charset="0"/>
              </a:rPr>
              <a:t>King Brewing and </a:t>
            </a:r>
            <a:r>
              <a:rPr lang="en-GB" b="1" i="1" u="sng" dirty="0" smtClean="0">
                <a:solidFill>
                  <a:schemeClr val="tx1"/>
                </a:solidFill>
                <a:latin typeface="Candara" panose="020E0502030303020204" pitchFamily="34" charset="0"/>
              </a:rPr>
              <a:t>Retailing Ltd</a:t>
            </a:r>
            <a:r>
              <a:rPr lang="en-GB" b="1" i="1" dirty="0" smtClean="0">
                <a:solidFill>
                  <a:schemeClr val="tx1"/>
                </a:solidFill>
                <a:latin typeface="Candara" panose="020E0502030303020204" pitchFamily="34" charset="0"/>
              </a:rPr>
              <a:t> </a:t>
            </a:r>
            <a:r>
              <a:rPr lang="en-GB" dirty="0" smtClean="0">
                <a:solidFill>
                  <a:schemeClr val="tx1"/>
                </a:solidFill>
                <a:latin typeface="Candara" panose="020E0502030303020204" pitchFamily="34" charset="0"/>
              </a:rPr>
              <a:t>[2006] UKUT 0050 (AAC) (Upper Tribunal, 29.1.16 Judge H </a:t>
            </a:r>
            <a:r>
              <a:rPr lang="en-GB" dirty="0" err="1" smtClean="0">
                <a:solidFill>
                  <a:schemeClr val="tx1"/>
                </a:solidFill>
                <a:latin typeface="Candara" panose="020E0502030303020204" pitchFamily="34" charset="0"/>
              </a:rPr>
              <a:t>Levenson</a:t>
            </a:r>
            <a:r>
              <a:rPr lang="en-GB" dirty="0" smtClean="0">
                <a:solidFill>
                  <a:schemeClr val="tx1"/>
                </a:solidFill>
                <a:latin typeface="Candara" panose="020E0502030303020204" pitchFamily="34" charset="0"/>
              </a:rPr>
              <a:t>)</a:t>
            </a:r>
            <a:endParaRPr lang="en-GB" dirty="0">
              <a:solidFill>
                <a:schemeClr val="tx1"/>
              </a:solidFill>
              <a:latin typeface="Candara" panose="020E0502030303020204" pitchFamily="34" charset="0"/>
            </a:endParaRPr>
          </a:p>
          <a:p>
            <a:pPr algn="ctr"/>
            <a:endParaRPr lang="en-GB" sz="2400" i="1" dirty="0" smtClean="0">
              <a:solidFill>
                <a:schemeClr val="tx1"/>
              </a:solidFill>
              <a:latin typeface="Candara" pitchFamily="34" charset="0"/>
            </a:endParaRPr>
          </a:p>
        </p:txBody>
      </p:sp>
      <p:pic>
        <p:nvPicPr>
          <p:cNvPr id="12" name="Picture 11"/>
          <p:cNvPicPr>
            <a:picLocks noChangeAspect="1" noChangeArrowheads="1"/>
          </p:cNvPicPr>
          <p:nvPr/>
        </p:nvPicPr>
        <p:blipFill>
          <a:blip r:embed="rId3" cstate="print"/>
          <a:srcRect/>
          <a:stretch>
            <a:fillRect/>
          </a:stretch>
        </p:blipFill>
        <p:spPr bwMode="auto">
          <a:xfrm>
            <a:off x="611188" y="2060848"/>
            <a:ext cx="2979204" cy="2197163"/>
          </a:xfrm>
          <a:prstGeom prst="rect">
            <a:avLst/>
          </a:prstGeom>
          <a:noFill/>
          <a:ln w="9525">
            <a:noFill/>
            <a:miter lim="800000"/>
            <a:headEnd/>
            <a:tailEnd/>
          </a:ln>
          <a:effectLst/>
        </p:spPr>
      </p:pic>
      <p:pic>
        <p:nvPicPr>
          <p:cNvPr id="13" name="Picture 12"/>
          <p:cNvPicPr>
            <a:picLocks noChangeAspect="1" noChangeArrowheads="1"/>
          </p:cNvPicPr>
          <p:nvPr/>
        </p:nvPicPr>
        <p:blipFill>
          <a:blip r:embed="rId4" cstate="print"/>
          <a:srcRect/>
          <a:stretch>
            <a:fillRect/>
          </a:stretch>
        </p:blipFill>
        <p:spPr bwMode="auto">
          <a:xfrm>
            <a:off x="5580112" y="2162378"/>
            <a:ext cx="2885539" cy="2124236"/>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96975"/>
            <a:ext cx="7162800" cy="576263"/>
          </a:xfrm>
        </p:spPr>
        <p:txBody>
          <a:bodyPr/>
          <a:lstStyle/>
          <a:p>
            <a:pPr algn="ctr" eaLnBrk="1" hangingPunct="1">
              <a:defRPr/>
            </a:pPr>
            <a:r>
              <a:rPr lang="en-US" sz="4000" b="1" u="sng" dirty="0" smtClean="0">
                <a:latin typeface="Candara" pitchFamily="34" charset="0"/>
              </a:rPr>
              <a:t>ILLEGAL WORKERS</a:t>
            </a:r>
            <a:endParaRPr lang="en-US" sz="4000" u="sng" cap="small" dirty="0" smtClean="0"/>
          </a:p>
        </p:txBody>
      </p:sp>
      <p:sp>
        <p:nvSpPr>
          <p:cNvPr id="13315" name="Rectangle 3"/>
          <p:cNvSpPr>
            <a:spLocks noGrp="1" noChangeArrowheads="1"/>
          </p:cNvSpPr>
          <p:nvPr>
            <p:ph type="subTitle" idx="1"/>
          </p:nvPr>
        </p:nvSpPr>
        <p:spPr>
          <a:xfrm>
            <a:off x="323850" y="1844825"/>
            <a:ext cx="8424863" cy="4321026"/>
          </a:xfrm>
        </p:spPr>
        <p:txBody>
          <a:bodyPr/>
          <a:lstStyle/>
          <a:p>
            <a:pPr>
              <a:buFontTx/>
              <a:buChar char="•"/>
            </a:pPr>
            <a:r>
              <a:rPr lang="en-GB" dirty="0" smtClean="0">
                <a:solidFill>
                  <a:schemeClr val="tx1"/>
                </a:solidFill>
                <a:latin typeface="Candara" pitchFamily="34" charset="0"/>
              </a:rPr>
              <a:t> Reviews of Premises Licence under Licensing Act 2003</a:t>
            </a:r>
          </a:p>
          <a:p>
            <a:endParaRPr lang="en-GB" sz="1600" dirty="0">
              <a:solidFill>
                <a:schemeClr val="tx1"/>
              </a:solidFill>
              <a:latin typeface="Candara" pitchFamily="34" charset="0"/>
            </a:endParaRPr>
          </a:p>
          <a:p>
            <a:pPr>
              <a:buFontTx/>
              <a:buChar char="•"/>
            </a:pPr>
            <a:r>
              <a:rPr lang="en-GB" dirty="0" smtClean="0">
                <a:solidFill>
                  <a:schemeClr val="tx1"/>
                </a:solidFill>
                <a:latin typeface="Candara" pitchFamily="34" charset="0"/>
              </a:rPr>
              <a:t>S.182 Guidance (para 11.27): “</a:t>
            </a:r>
            <a:r>
              <a:rPr lang="en-GB" i="1" dirty="0" smtClean="0">
                <a:solidFill>
                  <a:schemeClr val="tx1"/>
                </a:solidFill>
                <a:latin typeface="Candara" pitchFamily="34" charset="0"/>
              </a:rPr>
              <a:t>There </a:t>
            </a:r>
            <a:r>
              <a:rPr lang="en-GB" i="1" dirty="0">
                <a:solidFill>
                  <a:schemeClr val="tx1"/>
                </a:solidFill>
                <a:latin typeface="Candara" pitchFamily="34" charset="0"/>
              </a:rPr>
              <a:t>is certain criminal activity that may arise in connection with licensed premises which should be treated particularly </a:t>
            </a:r>
            <a:r>
              <a:rPr lang="en-GB" i="1" dirty="0" smtClean="0">
                <a:solidFill>
                  <a:schemeClr val="tx1"/>
                </a:solidFill>
                <a:latin typeface="Candara" pitchFamily="34" charset="0"/>
              </a:rPr>
              <a:t>seriously… [These include:] </a:t>
            </a:r>
            <a:r>
              <a:rPr lang="en-GB" b="1" i="1" u="sng" dirty="0" smtClean="0">
                <a:solidFill>
                  <a:schemeClr val="tx1"/>
                </a:solidFill>
                <a:latin typeface="Candara" pitchFamily="34" charset="0"/>
              </a:rPr>
              <a:t>knowingly </a:t>
            </a:r>
            <a:r>
              <a:rPr lang="en-GB" b="1" i="1" u="sng" dirty="0">
                <a:solidFill>
                  <a:schemeClr val="tx1"/>
                </a:solidFill>
                <a:latin typeface="Candara" pitchFamily="34" charset="0"/>
              </a:rPr>
              <a:t>employing a person who is unlawfully in the UK or who cannot lawfully be employed</a:t>
            </a:r>
            <a:r>
              <a:rPr lang="en-GB" i="1" dirty="0">
                <a:solidFill>
                  <a:schemeClr val="tx1"/>
                </a:solidFill>
                <a:latin typeface="Candara" pitchFamily="34" charset="0"/>
              </a:rPr>
              <a:t> as a result of a condition on that person’s leave to </a:t>
            </a:r>
            <a:r>
              <a:rPr lang="en-GB" i="1" dirty="0" smtClean="0">
                <a:solidFill>
                  <a:schemeClr val="tx1"/>
                </a:solidFill>
                <a:latin typeface="Candara" pitchFamily="34" charset="0"/>
              </a:rPr>
              <a:t>enter”</a:t>
            </a:r>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spTree>
    <p:extLst>
      <p:ext uri="{BB962C8B-B14F-4D97-AF65-F5344CB8AC3E}">
        <p14:creationId xmlns:p14="http://schemas.microsoft.com/office/powerpoint/2010/main" val="41783453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96975"/>
            <a:ext cx="7162800" cy="576263"/>
          </a:xfrm>
        </p:spPr>
        <p:txBody>
          <a:bodyPr/>
          <a:lstStyle/>
          <a:p>
            <a:pPr algn="ctr" eaLnBrk="1" hangingPunct="1">
              <a:defRPr/>
            </a:pPr>
            <a:r>
              <a:rPr lang="en-US" b="1" u="sng" dirty="0" smtClean="0">
                <a:latin typeface="Candara" pitchFamily="34" charset="0"/>
              </a:rPr>
              <a:t>BINGO IN PUBS </a:t>
            </a:r>
            <a:endParaRPr lang="en-US" u="sng" cap="small" dirty="0" smtClean="0"/>
          </a:p>
        </p:txBody>
      </p:sp>
      <p:sp>
        <p:nvSpPr>
          <p:cNvPr id="34819" name="Rectangle 3"/>
          <p:cNvSpPr>
            <a:spLocks noGrp="1" noChangeArrowheads="1"/>
          </p:cNvSpPr>
          <p:nvPr>
            <p:ph type="subTitle" idx="1"/>
          </p:nvPr>
        </p:nvSpPr>
        <p:spPr>
          <a:xfrm>
            <a:off x="323850" y="1773239"/>
            <a:ext cx="8424863" cy="4392612"/>
          </a:xfrm>
        </p:spPr>
        <p:txBody>
          <a:bodyPr/>
          <a:lstStyle/>
          <a:p>
            <a:pPr>
              <a:buFontTx/>
              <a:buChar char="•"/>
            </a:pPr>
            <a:r>
              <a:rPr lang="en-GB" sz="2600" dirty="0" smtClean="0">
                <a:solidFill>
                  <a:schemeClr val="tx1"/>
                </a:solidFill>
                <a:latin typeface="Candara" pitchFamily="34" charset="0"/>
              </a:rPr>
              <a:t> </a:t>
            </a:r>
            <a:r>
              <a:rPr lang="en-GB" sz="2600" dirty="0" smtClean="0">
                <a:solidFill>
                  <a:schemeClr val="tx1"/>
                </a:solidFill>
                <a:latin typeface="Candara" pitchFamily="34" charset="0"/>
              </a:rPr>
              <a:t>Alcohol licence under Licensing Act 2003 permits </a:t>
            </a:r>
            <a:r>
              <a:rPr lang="en-GB" sz="2600" b="1" u="sng" dirty="0" smtClean="0">
                <a:solidFill>
                  <a:schemeClr val="tx1"/>
                </a:solidFill>
                <a:latin typeface="Candara" pitchFamily="34" charset="0"/>
              </a:rPr>
              <a:t>limited</a:t>
            </a:r>
            <a:r>
              <a:rPr lang="en-GB" sz="2600" dirty="0" smtClean="0">
                <a:solidFill>
                  <a:schemeClr val="tx1"/>
                </a:solidFill>
                <a:latin typeface="Candara" pitchFamily="34" charset="0"/>
              </a:rPr>
              <a:t> bingo in pubs:</a:t>
            </a:r>
          </a:p>
          <a:p>
            <a:pPr lvl="1">
              <a:buFontTx/>
              <a:buChar char="•"/>
            </a:pPr>
            <a:r>
              <a:rPr lang="en-GB" sz="2600" dirty="0" smtClean="0">
                <a:latin typeface="Candara" pitchFamily="34" charset="0"/>
              </a:rPr>
              <a:t>Max stake of £5</a:t>
            </a:r>
          </a:p>
          <a:p>
            <a:pPr lvl="1">
              <a:buFontTx/>
              <a:buChar char="•"/>
            </a:pPr>
            <a:r>
              <a:rPr lang="en-GB" sz="2600" dirty="0" smtClean="0">
                <a:solidFill>
                  <a:schemeClr val="tx1"/>
                </a:solidFill>
                <a:latin typeface="Candara" pitchFamily="34" charset="0"/>
              </a:rPr>
              <a:t>No fee may be charged for playing the game</a:t>
            </a:r>
          </a:p>
          <a:p>
            <a:pPr lvl="1">
              <a:buFontTx/>
              <a:buChar char="•"/>
            </a:pPr>
            <a:r>
              <a:rPr lang="en-GB" sz="2600" dirty="0" smtClean="0">
                <a:latin typeface="Candara" pitchFamily="34" charset="0"/>
              </a:rPr>
              <a:t>Operator may not make any deductions from stake or winnings</a:t>
            </a:r>
          </a:p>
          <a:p>
            <a:pPr lvl="1">
              <a:buFontTx/>
              <a:buChar char="•"/>
            </a:pPr>
            <a:r>
              <a:rPr lang="en-GB" sz="2600" dirty="0" smtClean="0">
                <a:solidFill>
                  <a:schemeClr val="tx1"/>
                </a:solidFill>
                <a:latin typeface="Candara" pitchFamily="34" charset="0"/>
              </a:rPr>
              <a:t>No linking with other premises to provide bigger games with larger prizes</a:t>
            </a:r>
          </a:p>
          <a:p>
            <a:pPr lvl="1">
              <a:buFontTx/>
              <a:buChar char="•"/>
            </a:pPr>
            <a:r>
              <a:rPr lang="en-GB" sz="2600" dirty="0" smtClean="0">
                <a:latin typeface="Candara" pitchFamily="34" charset="0"/>
              </a:rPr>
              <a:t>High-turnover rule – aggregate of stakes or prizes must not exceed £2000 over 7 days</a:t>
            </a:r>
            <a:endParaRPr lang="en-GB" sz="2600" dirty="0" smtClean="0">
              <a:solidFill>
                <a:schemeClr val="tx1"/>
              </a:solidFill>
              <a:latin typeface="Candara" pitchFamily="34" charset="0"/>
            </a:endParaRPr>
          </a:p>
          <a:p>
            <a:pPr lvl="1">
              <a:buFontTx/>
              <a:buChar char="•"/>
            </a:pPr>
            <a:endParaRPr lang="en-GB" dirty="0" smtClean="0">
              <a:solidFill>
                <a:schemeClr val="tx1"/>
              </a:solidFill>
              <a:latin typeface="Candara" pitchFamily="34" charset="0"/>
            </a:endParaRPr>
          </a:p>
          <a:p>
            <a:pPr lvl="1">
              <a:buFontTx/>
              <a:buChar char="•"/>
            </a:pPr>
            <a:endParaRPr lang="en-GB" i="1"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spTree>
    <p:extLst>
      <p:ext uri="{BB962C8B-B14F-4D97-AF65-F5344CB8AC3E}">
        <p14:creationId xmlns:p14="http://schemas.microsoft.com/office/powerpoint/2010/main" val="36574626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96975"/>
            <a:ext cx="7162800" cy="576263"/>
          </a:xfrm>
        </p:spPr>
        <p:txBody>
          <a:bodyPr/>
          <a:lstStyle/>
          <a:p>
            <a:pPr algn="ctr" eaLnBrk="1" hangingPunct="1">
              <a:defRPr/>
            </a:pPr>
            <a:r>
              <a:rPr lang="en-US" b="1" u="sng" dirty="0" smtClean="0">
                <a:latin typeface="Candara" pitchFamily="34" charset="0"/>
              </a:rPr>
              <a:t>BINGO IN PUBS </a:t>
            </a:r>
            <a:endParaRPr lang="en-US" u="sng" cap="small" dirty="0" smtClean="0"/>
          </a:p>
        </p:txBody>
      </p:sp>
      <p:sp>
        <p:nvSpPr>
          <p:cNvPr id="34819" name="Rectangle 3"/>
          <p:cNvSpPr>
            <a:spLocks noGrp="1" noChangeArrowheads="1"/>
          </p:cNvSpPr>
          <p:nvPr>
            <p:ph type="subTitle" idx="1"/>
          </p:nvPr>
        </p:nvSpPr>
        <p:spPr>
          <a:xfrm>
            <a:off x="323850" y="1916831"/>
            <a:ext cx="8424863" cy="4249019"/>
          </a:xfrm>
        </p:spPr>
        <p:txBody>
          <a:bodyPr/>
          <a:lstStyle/>
          <a:p>
            <a:pPr>
              <a:buFontTx/>
              <a:buChar char="•"/>
            </a:pPr>
            <a:r>
              <a:rPr lang="en-GB" dirty="0" smtClean="0">
                <a:solidFill>
                  <a:schemeClr val="tx1"/>
                </a:solidFill>
                <a:latin typeface="Candara" pitchFamily="34" charset="0"/>
              </a:rPr>
              <a:t> </a:t>
            </a:r>
            <a:r>
              <a:rPr lang="en-GB" dirty="0" smtClean="0">
                <a:solidFill>
                  <a:schemeClr val="tx1"/>
                </a:solidFill>
                <a:latin typeface="Candara" pitchFamily="34" charset="0"/>
              </a:rPr>
              <a:t>If Gambling Commission grants a bingo operating licence:</a:t>
            </a:r>
          </a:p>
          <a:p>
            <a:endParaRPr lang="en-GB" sz="1100" dirty="0" smtClean="0">
              <a:solidFill>
                <a:schemeClr val="tx1"/>
              </a:solidFill>
              <a:latin typeface="Candara" pitchFamily="34" charset="0"/>
            </a:endParaRPr>
          </a:p>
          <a:p>
            <a:pPr lvl="1">
              <a:buFontTx/>
              <a:buChar char="•"/>
            </a:pPr>
            <a:r>
              <a:rPr lang="en-GB" dirty="0" smtClean="0">
                <a:latin typeface="Candara" pitchFamily="34" charset="0"/>
              </a:rPr>
              <a:t>High Turnover rule does not apply</a:t>
            </a:r>
          </a:p>
          <a:p>
            <a:pPr marL="457200" lvl="1" indent="0"/>
            <a:endParaRPr lang="en-GB" sz="1100" dirty="0" smtClean="0">
              <a:latin typeface="Candara" pitchFamily="34" charset="0"/>
            </a:endParaRPr>
          </a:p>
          <a:p>
            <a:pPr lvl="1">
              <a:buFontTx/>
              <a:buChar char="•"/>
            </a:pPr>
            <a:r>
              <a:rPr lang="en-GB" dirty="0" smtClean="0">
                <a:solidFill>
                  <a:schemeClr val="tx1"/>
                </a:solidFill>
                <a:latin typeface="Candara" pitchFamily="34" charset="0"/>
              </a:rPr>
              <a:t>But other restrictions do … unless a </a:t>
            </a:r>
            <a:r>
              <a:rPr lang="en-GB" i="1" u="sng" dirty="0" smtClean="0">
                <a:solidFill>
                  <a:schemeClr val="tx1"/>
                </a:solidFill>
                <a:latin typeface="Candara" pitchFamily="34" charset="0"/>
              </a:rPr>
              <a:t>premises licence </a:t>
            </a:r>
            <a:r>
              <a:rPr lang="en-GB" dirty="0" smtClean="0">
                <a:solidFill>
                  <a:schemeClr val="tx1"/>
                </a:solidFill>
                <a:latin typeface="Candara" pitchFamily="34" charset="0"/>
              </a:rPr>
              <a:t>is granted by local authority under Gambling Act 2005</a:t>
            </a:r>
          </a:p>
          <a:p>
            <a:pPr lvl="1">
              <a:buFontTx/>
              <a:buChar char="•"/>
            </a:pPr>
            <a:endParaRPr lang="en-GB" i="1"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spTree>
    <p:extLst>
      <p:ext uri="{BB962C8B-B14F-4D97-AF65-F5344CB8AC3E}">
        <p14:creationId xmlns:p14="http://schemas.microsoft.com/office/powerpoint/2010/main" val="8434844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96975"/>
            <a:ext cx="7162800" cy="576263"/>
          </a:xfrm>
        </p:spPr>
        <p:txBody>
          <a:bodyPr/>
          <a:lstStyle/>
          <a:p>
            <a:pPr algn="ctr" eaLnBrk="1" hangingPunct="1">
              <a:defRPr/>
            </a:pPr>
            <a:r>
              <a:rPr lang="en-US" b="1" u="sng" dirty="0" smtClean="0">
                <a:latin typeface="Candara" pitchFamily="34" charset="0"/>
              </a:rPr>
              <a:t>BINGO IN PUBS </a:t>
            </a:r>
            <a:endParaRPr lang="en-US" u="sng" cap="small" dirty="0" smtClean="0"/>
          </a:p>
        </p:txBody>
      </p:sp>
      <p:sp>
        <p:nvSpPr>
          <p:cNvPr id="34819" name="Rectangle 3"/>
          <p:cNvSpPr>
            <a:spLocks noGrp="1" noChangeArrowheads="1"/>
          </p:cNvSpPr>
          <p:nvPr>
            <p:ph type="subTitle" idx="1"/>
          </p:nvPr>
        </p:nvSpPr>
        <p:spPr>
          <a:xfrm>
            <a:off x="323850" y="1916831"/>
            <a:ext cx="8424863" cy="4249019"/>
          </a:xfrm>
        </p:spPr>
        <p:txBody>
          <a:bodyPr/>
          <a:lstStyle/>
          <a:p>
            <a:pPr>
              <a:buFontTx/>
              <a:buChar char="•"/>
            </a:pPr>
            <a:r>
              <a:rPr lang="en-GB" dirty="0" smtClean="0">
                <a:solidFill>
                  <a:schemeClr val="tx1"/>
                </a:solidFill>
                <a:latin typeface="Candara" pitchFamily="34" charset="0"/>
              </a:rPr>
              <a:t> </a:t>
            </a:r>
            <a:r>
              <a:rPr lang="en-GB" dirty="0" smtClean="0">
                <a:solidFill>
                  <a:schemeClr val="tx1"/>
                </a:solidFill>
                <a:latin typeface="Candara" pitchFamily="34" charset="0"/>
              </a:rPr>
              <a:t>If premises licence granted – all restrictions removed.</a:t>
            </a:r>
          </a:p>
          <a:p>
            <a:endParaRPr lang="en-GB" sz="1400" dirty="0" smtClean="0">
              <a:solidFill>
                <a:schemeClr val="tx1"/>
              </a:solidFill>
              <a:latin typeface="Candara" pitchFamily="34" charset="0"/>
            </a:endParaRPr>
          </a:p>
          <a:p>
            <a:pPr>
              <a:buFontTx/>
              <a:buChar char="•"/>
            </a:pPr>
            <a:r>
              <a:rPr lang="en-GB" dirty="0" smtClean="0">
                <a:solidFill>
                  <a:schemeClr val="tx1"/>
                </a:solidFill>
                <a:latin typeface="Candara" pitchFamily="34" charset="0"/>
              </a:rPr>
              <a:t>Similarly, an alcohol licence entitles premises to 2 </a:t>
            </a:r>
            <a:r>
              <a:rPr lang="en-GB" b="1" u="sng" dirty="0" smtClean="0">
                <a:solidFill>
                  <a:schemeClr val="tx1"/>
                </a:solidFill>
                <a:latin typeface="Candara" pitchFamily="34" charset="0"/>
              </a:rPr>
              <a:t>gaming machines</a:t>
            </a:r>
            <a:r>
              <a:rPr lang="en-GB" b="1" dirty="0" smtClean="0">
                <a:solidFill>
                  <a:schemeClr val="tx1"/>
                </a:solidFill>
                <a:latin typeface="Candara" pitchFamily="34" charset="0"/>
              </a:rPr>
              <a:t> </a:t>
            </a:r>
            <a:r>
              <a:rPr lang="en-GB" dirty="0" smtClean="0">
                <a:solidFill>
                  <a:schemeClr val="tx1"/>
                </a:solidFill>
                <a:latin typeface="Candara" pitchFamily="34" charset="0"/>
              </a:rPr>
              <a:t>:</a:t>
            </a:r>
          </a:p>
          <a:p>
            <a:endParaRPr lang="en-GB" b="1" u="sng" dirty="0" smtClean="0">
              <a:solidFill>
                <a:schemeClr val="tx1"/>
              </a:solidFill>
              <a:latin typeface="Candara" pitchFamily="34" charset="0"/>
            </a:endParaRPr>
          </a:p>
          <a:p>
            <a:pPr lvl="1">
              <a:buFontTx/>
              <a:buChar char="•"/>
            </a:pPr>
            <a:r>
              <a:rPr lang="en-GB" dirty="0" smtClean="0">
                <a:solidFill>
                  <a:schemeClr val="tx1"/>
                </a:solidFill>
                <a:latin typeface="Candara" pitchFamily="34" charset="0"/>
              </a:rPr>
              <a:t>restricted to £1 stake and max £100 prize (</a:t>
            </a:r>
            <a:r>
              <a:rPr lang="en-GB" dirty="0" err="1" smtClean="0">
                <a:solidFill>
                  <a:schemeClr val="tx1"/>
                </a:solidFill>
                <a:latin typeface="Candara" pitchFamily="34" charset="0"/>
              </a:rPr>
              <a:t>ie</a:t>
            </a:r>
            <a:r>
              <a:rPr lang="en-GB" dirty="0" smtClean="0">
                <a:solidFill>
                  <a:schemeClr val="tx1"/>
                </a:solidFill>
                <a:latin typeface="Candara" pitchFamily="34" charset="0"/>
              </a:rPr>
              <a:t> Category C and D machines)</a:t>
            </a:r>
          </a:p>
          <a:p>
            <a:endParaRPr lang="en-GB" dirty="0" smtClean="0">
              <a:solidFill>
                <a:schemeClr val="tx1"/>
              </a:solidFill>
              <a:latin typeface="Candara" pitchFamily="34" charset="0"/>
            </a:endParaRPr>
          </a:p>
          <a:p>
            <a:pPr lvl="1">
              <a:buFontTx/>
              <a:buChar char="•"/>
            </a:pPr>
            <a:endParaRPr lang="en-GB" i="1"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spTree>
    <p:extLst>
      <p:ext uri="{BB962C8B-B14F-4D97-AF65-F5344CB8AC3E}">
        <p14:creationId xmlns:p14="http://schemas.microsoft.com/office/powerpoint/2010/main" val="14939355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96975"/>
            <a:ext cx="7162800" cy="576263"/>
          </a:xfrm>
        </p:spPr>
        <p:txBody>
          <a:bodyPr/>
          <a:lstStyle/>
          <a:p>
            <a:pPr algn="ctr" eaLnBrk="1" hangingPunct="1">
              <a:defRPr/>
            </a:pPr>
            <a:r>
              <a:rPr lang="en-US" b="1" u="sng" dirty="0" smtClean="0">
                <a:latin typeface="Candara" pitchFamily="34" charset="0"/>
              </a:rPr>
              <a:t>BINGO IN PUBS </a:t>
            </a:r>
            <a:endParaRPr lang="en-US" u="sng" cap="small" dirty="0" smtClean="0"/>
          </a:p>
        </p:txBody>
      </p:sp>
      <p:sp>
        <p:nvSpPr>
          <p:cNvPr id="34819" name="Rectangle 3"/>
          <p:cNvSpPr>
            <a:spLocks noGrp="1" noChangeArrowheads="1"/>
          </p:cNvSpPr>
          <p:nvPr>
            <p:ph type="subTitle" idx="1"/>
          </p:nvPr>
        </p:nvSpPr>
        <p:spPr>
          <a:xfrm>
            <a:off x="323850" y="1916831"/>
            <a:ext cx="8424863" cy="4249019"/>
          </a:xfrm>
        </p:spPr>
        <p:txBody>
          <a:bodyPr/>
          <a:lstStyle/>
          <a:p>
            <a:pPr>
              <a:buFontTx/>
              <a:buChar char="•"/>
            </a:pPr>
            <a:r>
              <a:rPr lang="en-GB" dirty="0" smtClean="0">
                <a:solidFill>
                  <a:schemeClr val="tx1"/>
                </a:solidFill>
                <a:latin typeface="Candara" pitchFamily="34" charset="0"/>
              </a:rPr>
              <a:t>But a Bingo Premises Licence – permits:</a:t>
            </a:r>
          </a:p>
          <a:p>
            <a:pPr lvl="1">
              <a:buFontTx/>
              <a:buChar char="•"/>
            </a:pPr>
            <a:endParaRPr lang="en-GB" sz="1050" b="1" u="sng" dirty="0" smtClean="0">
              <a:solidFill>
                <a:schemeClr val="tx1"/>
              </a:solidFill>
              <a:latin typeface="Candara" pitchFamily="34" charset="0"/>
            </a:endParaRPr>
          </a:p>
          <a:p>
            <a:pPr lvl="1">
              <a:buFontTx/>
              <a:buChar char="•"/>
            </a:pPr>
            <a:r>
              <a:rPr lang="en-GB" b="1" u="sng" dirty="0" smtClean="0">
                <a:solidFill>
                  <a:schemeClr val="tx1"/>
                </a:solidFill>
                <a:latin typeface="Candara" pitchFamily="34" charset="0"/>
              </a:rPr>
              <a:t>unlimited</a:t>
            </a:r>
            <a:r>
              <a:rPr lang="en-GB" dirty="0" smtClean="0">
                <a:solidFill>
                  <a:schemeClr val="tx1"/>
                </a:solidFill>
                <a:latin typeface="Candara" pitchFamily="34" charset="0"/>
              </a:rPr>
              <a:t> number of Cat C and D machines </a:t>
            </a:r>
          </a:p>
          <a:p>
            <a:pPr marL="457200" lvl="1" indent="0"/>
            <a:endParaRPr lang="en-GB" sz="1100" dirty="0" smtClean="0">
              <a:latin typeface="Candara" pitchFamily="34" charset="0"/>
            </a:endParaRPr>
          </a:p>
          <a:p>
            <a:pPr marL="457200" lvl="1" indent="0"/>
            <a:r>
              <a:rPr lang="en-GB" dirty="0" smtClean="0">
                <a:latin typeface="Candara" pitchFamily="34" charset="0"/>
              </a:rPr>
              <a:t>PLUS,</a:t>
            </a:r>
          </a:p>
          <a:p>
            <a:pPr marL="457200" lvl="1" indent="0"/>
            <a:endParaRPr lang="en-GB" sz="1000" dirty="0" smtClean="0">
              <a:solidFill>
                <a:schemeClr val="tx1"/>
              </a:solidFill>
              <a:latin typeface="Candara" pitchFamily="34" charset="0"/>
            </a:endParaRPr>
          </a:p>
          <a:p>
            <a:pPr lvl="1">
              <a:buFontTx/>
              <a:buChar char="•"/>
            </a:pPr>
            <a:r>
              <a:rPr lang="en-GB" dirty="0" smtClean="0">
                <a:solidFill>
                  <a:schemeClr val="tx1"/>
                </a:solidFill>
                <a:latin typeface="Candara" pitchFamily="34" charset="0"/>
              </a:rPr>
              <a:t>Further machines (up to 20% of total) with max. stake of £2 and max. prize of £400 (Cat B4) or £500 (Cat B3).</a:t>
            </a:r>
          </a:p>
          <a:p>
            <a:pPr marL="457200" lvl="1" indent="0"/>
            <a:endParaRPr lang="en-GB" sz="1400" dirty="0" smtClean="0">
              <a:solidFill>
                <a:schemeClr val="tx1"/>
              </a:solidFill>
              <a:latin typeface="Candara" pitchFamily="34" charset="0"/>
            </a:endParaRPr>
          </a:p>
          <a:p>
            <a:pPr>
              <a:buFontTx/>
              <a:buChar char="•"/>
            </a:pPr>
            <a:r>
              <a:rPr lang="en-GB" i="1" dirty="0" smtClean="0">
                <a:solidFill>
                  <a:schemeClr val="tx1"/>
                </a:solidFill>
                <a:latin typeface="Candara" pitchFamily="34" charset="0"/>
              </a:rPr>
              <a:t>“Gaming machines are lucrative”</a:t>
            </a:r>
            <a:endParaRPr lang="en-GB" i="1"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spTree>
    <p:extLst>
      <p:ext uri="{BB962C8B-B14F-4D97-AF65-F5344CB8AC3E}">
        <p14:creationId xmlns:p14="http://schemas.microsoft.com/office/powerpoint/2010/main" val="23029638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96975"/>
            <a:ext cx="7162800" cy="576263"/>
          </a:xfrm>
        </p:spPr>
        <p:txBody>
          <a:bodyPr/>
          <a:lstStyle/>
          <a:p>
            <a:pPr algn="ctr" eaLnBrk="1" hangingPunct="1">
              <a:defRPr/>
            </a:pPr>
            <a:r>
              <a:rPr lang="en-US" b="1" u="sng" dirty="0" smtClean="0">
                <a:latin typeface="Candara" pitchFamily="34" charset="0"/>
              </a:rPr>
              <a:t>BINGO IN PUBS </a:t>
            </a:r>
            <a:endParaRPr lang="en-US" u="sng" cap="small" dirty="0" smtClean="0"/>
          </a:p>
        </p:txBody>
      </p:sp>
      <p:sp>
        <p:nvSpPr>
          <p:cNvPr id="34819" name="Rectangle 3"/>
          <p:cNvSpPr>
            <a:spLocks noGrp="1" noChangeArrowheads="1"/>
          </p:cNvSpPr>
          <p:nvPr>
            <p:ph type="subTitle" idx="1"/>
          </p:nvPr>
        </p:nvSpPr>
        <p:spPr>
          <a:xfrm>
            <a:off x="323850" y="1916831"/>
            <a:ext cx="8424863" cy="4249019"/>
          </a:xfrm>
        </p:spPr>
        <p:txBody>
          <a:bodyPr/>
          <a:lstStyle/>
          <a:p>
            <a:pPr>
              <a:buFontTx/>
              <a:buChar char="•"/>
            </a:pPr>
            <a:r>
              <a:rPr lang="en-GB" dirty="0" smtClean="0">
                <a:solidFill>
                  <a:schemeClr val="tx1"/>
                </a:solidFill>
                <a:latin typeface="Candara" pitchFamily="34" charset="0"/>
              </a:rPr>
              <a:t>Greene King applied to Gambling Commission for bingo operator’s licence.</a:t>
            </a:r>
          </a:p>
          <a:p>
            <a:endParaRPr lang="en-GB" sz="1200" dirty="0" smtClean="0">
              <a:solidFill>
                <a:schemeClr val="tx1"/>
              </a:solidFill>
              <a:latin typeface="Candara" pitchFamily="34" charset="0"/>
            </a:endParaRPr>
          </a:p>
          <a:p>
            <a:endParaRPr lang="en-GB" sz="200" dirty="0" smtClean="0">
              <a:solidFill>
                <a:schemeClr val="tx1"/>
              </a:solidFill>
              <a:latin typeface="Candara" pitchFamily="34" charset="0"/>
            </a:endParaRPr>
          </a:p>
          <a:p>
            <a:pPr>
              <a:buFontTx/>
              <a:buChar char="•"/>
            </a:pPr>
            <a:r>
              <a:rPr lang="en-GB" dirty="0" smtClean="0">
                <a:solidFill>
                  <a:schemeClr val="tx1"/>
                </a:solidFill>
                <a:latin typeface="Candara" pitchFamily="34" charset="0"/>
              </a:rPr>
              <a:t>Greene King satisfied GC </a:t>
            </a:r>
            <a:r>
              <a:rPr lang="en-GB" i="1" dirty="0" smtClean="0">
                <a:solidFill>
                  <a:schemeClr val="tx1"/>
                </a:solidFill>
                <a:latin typeface="Candara" pitchFamily="34" charset="0"/>
              </a:rPr>
              <a:t>“as to the suitability and competence of the [company]… to offer the proposed licensable activities”. </a:t>
            </a:r>
          </a:p>
          <a:p>
            <a:pPr>
              <a:buFontTx/>
              <a:buChar char="•"/>
            </a:pPr>
            <a:endParaRPr lang="en-GB" sz="1100" i="1" dirty="0" smtClean="0">
              <a:solidFill>
                <a:schemeClr val="tx1"/>
              </a:solidFill>
              <a:latin typeface="Candara" pitchFamily="34" charset="0"/>
            </a:endParaRPr>
          </a:p>
          <a:p>
            <a:pPr>
              <a:buFontTx/>
              <a:buChar char="•"/>
            </a:pPr>
            <a:r>
              <a:rPr lang="en-GB" dirty="0" smtClean="0">
                <a:solidFill>
                  <a:schemeClr val="tx1"/>
                </a:solidFill>
                <a:latin typeface="Candara" pitchFamily="34" charset="0"/>
              </a:rPr>
              <a:t>But GC </a:t>
            </a:r>
            <a:r>
              <a:rPr lang="en-GB" u="sng" dirty="0" smtClean="0">
                <a:solidFill>
                  <a:schemeClr val="tx1"/>
                </a:solidFill>
                <a:latin typeface="Candara" pitchFamily="34" charset="0"/>
              </a:rPr>
              <a:t>refused</a:t>
            </a:r>
            <a:r>
              <a:rPr lang="en-GB" dirty="0" smtClean="0">
                <a:solidFill>
                  <a:schemeClr val="tx1"/>
                </a:solidFill>
                <a:latin typeface="Candara" pitchFamily="34" charset="0"/>
              </a:rPr>
              <a:t> to grant Greene King their operator’s licence – on policy grounds (preventing Greene King applying for premises licences).</a:t>
            </a:r>
            <a:endParaRPr lang="en-GB"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spTree>
    <p:extLst>
      <p:ext uri="{BB962C8B-B14F-4D97-AF65-F5344CB8AC3E}">
        <p14:creationId xmlns:p14="http://schemas.microsoft.com/office/powerpoint/2010/main" val="24844380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96975"/>
            <a:ext cx="7162800" cy="576263"/>
          </a:xfrm>
        </p:spPr>
        <p:txBody>
          <a:bodyPr/>
          <a:lstStyle/>
          <a:p>
            <a:pPr algn="ctr" eaLnBrk="1" hangingPunct="1">
              <a:defRPr/>
            </a:pPr>
            <a:r>
              <a:rPr lang="en-US" b="1" u="sng" dirty="0" smtClean="0">
                <a:latin typeface="Candara" pitchFamily="34" charset="0"/>
              </a:rPr>
              <a:t>BINGO IN PUBS </a:t>
            </a:r>
            <a:endParaRPr lang="en-US" u="sng" cap="small" dirty="0" smtClean="0"/>
          </a:p>
        </p:txBody>
      </p:sp>
      <p:sp>
        <p:nvSpPr>
          <p:cNvPr id="34819" name="Rectangle 3"/>
          <p:cNvSpPr>
            <a:spLocks noGrp="1" noChangeArrowheads="1"/>
          </p:cNvSpPr>
          <p:nvPr>
            <p:ph type="subTitle" idx="1"/>
          </p:nvPr>
        </p:nvSpPr>
        <p:spPr>
          <a:xfrm>
            <a:off x="323850" y="1916831"/>
            <a:ext cx="8424863" cy="4249019"/>
          </a:xfrm>
        </p:spPr>
        <p:txBody>
          <a:bodyPr/>
          <a:lstStyle/>
          <a:p>
            <a:pPr>
              <a:buFontTx/>
              <a:buChar char="•"/>
            </a:pPr>
            <a:r>
              <a:rPr lang="en-GB" dirty="0" smtClean="0">
                <a:solidFill>
                  <a:schemeClr val="tx1"/>
                </a:solidFill>
                <a:latin typeface="Candara" pitchFamily="34" charset="0"/>
              </a:rPr>
              <a:t>Greene King won appeal to First Tier Tribunal - GC had trespassed impermissibly on the territory of local authorities to decide what premises to grant licences to. </a:t>
            </a:r>
          </a:p>
          <a:p>
            <a:endParaRPr lang="en-GB" dirty="0" smtClean="0">
              <a:solidFill>
                <a:schemeClr val="tx1"/>
              </a:solidFill>
              <a:latin typeface="Candara" pitchFamily="34" charset="0"/>
            </a:endParaRPr>
          </a:p>
          <a:p>
            <a:pPr>
              <a:buFontTx/>
              <a:buChar char="•"/>
            </a:pPr>
            <a:r>
              <a:rPr lang="en-GB" dirty="0" smtClean="0">
                <a:solidFill>
                  <a:schemeClr val="tx1"/>
                </a:solidFill>
                <a:latin typeface="Candara" pitchFamily="34" charset="0"/>
              </a:rPr>
              <a:t>“If bingo halls can offer alcohol why can’t pubs offer bingo?”</a:t>
            </a:r>
          </a:p>
          <a:p>
            <a:endParaRPr lang="en-GB" dirty="0" smtClean="0">
              <a:solidFill>
                <a:schemeClr val="tx1"/>
              </a:solidFill>
              <a:latin typeface="Candara" pitchFamily="34" charset="0"/>
            </a:endParaRPr>
          </a:p>
          <a:p>
            <a:pPr>
              <a:buFontTx/>
              <a:buChar char="•"/>
            </a:pPr>
            <a:r>
              <a:rPr lang="en-GB" dirty="0" smtClean="0">
                <a:solidFill>
                  <a:schemeClr val="tx1"/>
                </a:solidFill>
                <a:latin typeface="Candara" pitchFamily="34" charset="0"/>
              </a:rPr>
              <a:t>But Gambling Commission won in Upper Tribunal</a:t>
            </a:r>
            <a:endParaRPr lang="en-GB"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spTree>
    <p:extLst>
      <p:ext uri="{BB962C8B-B14F-4D97-AF65-F5344CB8AC3E}">
        <p14:creationId xmlns:p14="http://schemas.microsoft.com/office/powerpoint/2010/main" val="36324713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96975"/>
            <a:ext cx="7162800" cy="576263"/>
          </a:xfrm>
        </p:spPr>
        <p:txBody>
          <a:bodyPr/>
          <a:lstStyle/>
          <a:p>
            <a:pPr algn="ctr" eaLnBrk="1" hangingPunct="1">
              <a:defRPr/>
            </a:pPr>
            <a:r>
              <a:rPr lang="en-US" b="1" u="sng" dirty="0" smtClean="0">
                <a:latin typeface="Candara" pitchFamily="34" charset="0"/>
              </a:rPr>
              <a:t>BINGO IN PUBS </a:t>
            </a:r>
            <a:endParaRPr lang="en-US" u="sng" cap="small" dirty="0" smtClean="0"/>
          </a:p>
        </p:txBody>
      </p:sp>
      <p:sp>
        <p:nvSpPr>
          <p:cNvPr id="34819" name="Rectangle 3"/>
          <p:cNvSpPr>
            <a:spLocks noGrp="1" noChangeArrowheads="1"/>
          </p:cNvSpPr>
          <p:nvPr>
            <p:ph type="subTitle" idx="1"/>
          </p:nvPr>
        </p:nvSpPr>
        <p:spPr>
          <a:xfrm>
            <a:off x="323850" y="1916831"/>
            <a:ext cx="8424863" cy="4249019"/>
          </a:xfrm>
        </p:spPr>
        <p:txBody>
          <a:bodyPr/>
          <a:lstStyle/>
          <a:p>
            <a:pPr marL="457200" indent="-457200">
              <a:buFont typeface="Arial" panose="020B0604020202020204" pitchFamily="34" charset="0"/>
              <a:buChar char="•"/>
            </a:pPr>
            <a:r>
              <a:rPr lang="en-GB" dirty="0" smtClean="0">
                <a:solidFill>
                  <a:schemeClr val="tx1"/>
                </a:solidFill>
                <a:latin typeface="Candara" pitchFamily="34" charset="0"/>
              </a:rPr>
              <a:t>GC argued: The issue was whether the proposal to provide high stake and prizes commercial gambling as an ancillary attraction in alcohol-led non-bespoke gambling premises was consistent with the licensing objectives.</a:t>
            </a:r>
            <a:endParaRPr lang="en-GB" dirty="0" smtClean="0">
              <a:solidFill>
                <a:schemeClr val="tx1"/>
              </a:solidFill>
              <a:latin typeface="Candara" pitchFamily="34" charset="0"/>
            </a:endParaRPr>
          </a:p>
          <a:p>
            <a:pPr>
              <a:buFontTx/>
              <a:buChar char="•"/>
            </a:pPr>
            <a:endParaRPr lang="en-GB" sz="2000" i="1" dirty="0" smtClean="0">
              <a:solidFill>
                <a:schemeClr val="tx1"/>
              </a:solidFill>
              <a:latin typeface="Candara" pitchFamily="34" charset="0"/>
            </a:endParaRPr>
          </a:p>
          <a:p>
            <a:pPr marL="342900" indent="-342900">
              <a:buFont typeface="Arial" panose="020B0604020202020204" pitchFamily="34" charset="0"/>
              <a:buChar char="•"/>
            </a:pPr>
            <a:r>
              <a:rPr lang="en-GB" dirty="0">
                <a:solidFill>
                  <a:schemeClr val="tx1"/>
                </a:solidFill>
                <a:latin typeface="Candara" pitchFamily="34" charset="0"/>
              </a:rPr>
              <a:t>Upper Tribunal ruled GC could, as a matter of law, </a:t>
            </a:r>
            <a:r>
              <a:rPr lang="en-GB" dirty="0" smtClean="0">
                <a:solidFill>
                  <a:schemeClr val="tx1"/>
                </a:solidFill>
                <a:latin typeface="Candara" pitchFamily="34" charset="0"/>
              </a:rPr>
              <a:t>make </a:t>
            </a:r>
            <a:r>
              <a:rPr lang="en-GB" dirty="0">
                <a:solidFill>
                  <a:schemeClr val="tx1"/>
                </a:solidFill>
                <a:latin typeface="Candara" pitchFamily="34" charset="0"/>
              </a:rPr>
              <a:t>a decision on whether to grant an operator’s licence based on these wider policy grounds</a:t>
            </a: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spTree>
    <p:extLst>
      <p:ext uri="{BB962C8B-B14F-4D97-AF65-F5344CB8AC3E}">
        <p14:creationId xmlns:p14="http://schemas.microsoft.com/office/powerpoint/2010/main" val="36828212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96975"/>
            <a:ext cx="7162800" cy="576263"/>
          </a:xfrm>
        </p:spPr>
        <p:txBody>
          <a:bodyPr/>
          <a:lstStyle/>
          <a:p>
            <a:pPr algn="ctr" eaLnBrk="1" hangingPunct="1">
              <a:defRPr/>
            </a:pPr>
            <a:r>
              <a:rPr lang="en-US" b="1" u="sng" dirty="0" smtClean="0">
                <a:latin typeface="Candara" pitchFamily="34" charset="0"/>
              </a:rPr>
              <a:t>BINGO IN PUBS </a:t>
            </a:r>
            <a:endParaRPr lang="en-US" u="sng" cap="small" dirty="0" smtClean="0"/>
          </a:p>
        </p:txBody>
      </p:sp>
      <p:sp>
        <p:nvSpPr>
          <p:cNvPr id="34819" name="Rectangle 3"/>
          <p:cNvSpPr>
            <a:spLocks noGrp="1" noChangeArrowheads="1"/>
          </p:cNvSpPr>
          <p:nvPr>
            <p:ph type="subTitle" idx="1"/>
          </p:nvPr>
        </p:nvSpPr>
        <p:spPr>
          <a:xfrm>
            <a:off x="323850" y="1916831"/>
            <a:ext cx="8424863" cy="4249019"/>
          </a:xfrm>
        </p:spPr>
        <p:txBody>
          <a:bodyPr/>
          <a:lstStyle/>
          <a:p>
            <a:pPr>
              <a:buFontTx/>
              <a:buChar char="•"/>
            </a:pPr>
            <a:r>
              <a:rPr lang="en-GB" dirty="0" smtClean="0">
                <a:solidFill>
                  <a:schemeClr val="tx1"/>
                </a:solidFill>
                <a:latin typeface="Candara" pitchFamily="34" charset="0"/>
              </a:rPr>
              <a:t>Case remitted to First-Tier Tribunal to re-consider the decision of the GC </a:t>
            </a:r>
            <a:r>
              <a:rPr lang="en-GB" b="1" u="sng" dirty="0" smtClean="0">
                <a:solidFill>
                  <a:schemeClr val="tx1"/>
                </a:solidFill>
                <a:effectLst>
                  <a:outerShdw blurRad="38100" dist="38100" dir="2700000" algn="tl">
                    <a:srgbClr val="000000">
                      <a:alpha val="43137"/>
                    </a:srgbClr>
                  </a:outerShdw>
                </a:effectLst>
                <a:latin typeface="Candara" pitchFamily="34" charset="0"/>
              </a:rPr>
              <a:t>on its merits</a:t>
            </a:r>
            <a:r>
              <a:rPr lang="en-GB" dirty="0" smtClean="0">
                <a:solidFill>
                  <a:schemeClr val="tx1"/>
                </a:solidFill>
                <a:latin typeface="Candara" pitchFamily="34" charset="0"/>
              </a:rPr>
              <a:t>.</a:t>
            </a:r>
            <a:endParaRPr lang="en-GB" dirty="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spTree>
    <p:extLst>
      <p:ext uri="{BB962C8B-B14F-4D97-AF65-F5344CB8AC3E}">
        <p14:creationId xmlns:p14="http://schemas.microsoft.com/office/powerpoint/2010/main" val="27045049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96975"/>
            <a:ext cx="7162800" cy="576263"/>
          </a:xfrm>
        </p:spPr>
        <p:txBody>
          <a:bodyPr/>
          <a:lstStyle/>
          <a:p>
            <a:pPr algn="ctr" eaLnBrk="1" hangingPunct="1">
              <a:defRPr/>
            </a:pPr>
            <a:r>
              <a:rPr lang="en-US" sz="3600" b="1" u="sng" dirty="0" smtClean="0">
                <a:latin typeface="Candara" pitchFamily="34" charset="0"/>
              </a:rPr>
              <a:t/>
            </a:r>
            <a:br>
              <a:rPr lang="en-US" sz="3600" b="1" u="sng" dirty="0" smtClean="0">
                <a:latin typeface="Candara" pitchFamily="34" charset="0"/>
              </a:rPr>
            </a:br>
            <a:r>
              <a:rPr lang="en-US" sz="3600" b="1" u="sng" dirty="0" smtClean="0">
                <a:latin typeface="Candara" pitchFamily="34" charset="0"/>
              </a:rPr>
              <a:t>ALCOHOL WHOLESALER REGISTRATION SCHEME</a:t>
            </a:r>
            <a:r>
              <a:rPr lang="en-US" sz="3600" b="1" u="sng" dirty="0" smtClean="0">
                <a:latin typeface="Candara" pitchFamily="34" charset="0"/>
              </a:rPr>
              <a:t> </a:t>
            </a:r>
            <a:endParaRPr lang="en-US" sz="3600" u="sng" cap="small" dirty="0" smtClean="0"/>
          </a:p>
        </p:txBody>
      </p:sp>
      <p:sp>
        <p:nvSpPr>
          <p:cNvPr id="34819" name="Rectangle 3"/>
          <p:cNvSpPr>
            <a:spLocks noGrp="1" noChangeArrowheads="1"/>
          </p:cNvSpPr>
          <p:nvPr>
            <p:ph type="subTitle" idx="1"/>
          </p:nvPr>
        </p:nvSpPr>
        <p:spPr>
          <a:xfrm>
            <a:off x="323850" y="2636912"/>
            <a:ext cx="8424863" cy="3528938"/>
          </a:xfrm>
        </p:spPr>
        <p:txBody>
          <a:bodyPr/>
          <a:lstStyle/>
          <a:p>
            <a:pPr>
              <a:buFontTx/>
              <a:buChar char="•"/>
            </a:pPr>
            <a:r>
              <a:rPr lang="en-GB" dirty="0" smtClean="0">
                <a:solidFill>
                  <a:schemeClr val="tx1"/>
                </a:solidFill>
                <a:latin typeface="Candara" pitchFamily="34" charset="0"/>
              </a:rPr>
              <a:t>Scheme introduced to tackle alcohol fraud – “white van man”</a:t>
            </a:r>
          </a:p>
          <a:p>
            <a:endParaRPr lang="en-GB" dirty="0" smtClean="0">
              <a:solidFill>
                <a:schemeClr val="tx1"/>
              </a:solidFill>
              <a:latin typeface="Candara" pitchFamily="34" charset="0"/>
            </a:endParaRPr>
          </a:p>
          <a:p>
            <a:pPr>
              <a:buFontTx/>
              <a:buChar char="•"/>
            </a:pPr>
            <a:r>
              <a:rPr lang="en-GB" dirty="0" smtClean="0">
                <a:solidFill>
                  <a:schemeClr val="tx1"/>
                </a:solidFill>
                <a:latin typeface="Candara" pitchFamily="34" charset="0"/>
              </a:rPr>
              <a:t>If you </a:t>
            </a:r>
            <a:r>
              <a:rPr lang="en-GB" b="1" u="sng" dirty="0" smtClean="0">
                <a:solidFill>
                  <a:schemeClr val="tx1"/>
                </a:solidFill>
                <a:latin typeface="Candara" pitchFamily="34" charset="0"/>
              </a:rPr>
              <a:t>sell</a:t>
            </a:r>
            <a:r>
              <a:rPr lang="en-GB" dirty="0" smtClean="0">
                <a:solidFill>
                  <a:schemeClr val="tx1"/>
                </a:solidFill>
                <a:latin typeface="Candara" pitchFamily="34" charset="0"/>
              </a:rPr>
              <a:t> alcohol to another </a:t>
            </a:r>
            <a:r>
              <a:rPr lang="en-GB" b="1" u="sng" dirty="0" smtClean="0">
                <a:solidFill>
                  <a:schemeClr val="tx1"/>
                </a:solidFill>
                <a:latin typeface="Candara" pitchFamily="34" charset="0"/>
              </a:rPr>
              <a:t>business</a:t>
            </a:r>
            <a:r>
              <a:rPr lang="en-GB" dirty="0" smtClean="0">
                <a:solidFill>
                  <a:schemeClr val="tx1"/>
                </a:solidFill>
                <a:latin typeface="Candara" pitchFamily="34" charset="0"/>
              </a:rPr>
              <a:t> – need to register for the AWRS (between 1.1.16 – 31.3.16)</a:t>
            </a:r>
          </a:p>
          <a:p>
            <a:pPr>
              <a:buFontTx/>
              <a:buChar char="•"/>
            </a:pPr>
            <a:endParaRPr lang="en-GB" i="1"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spTree>
    <p:extLst>
      <p:ext uri="{BB962C8B-B14F-4D97-AF65-F5344CB8AC3E}">
        <p14:creationId xmlns:p14="http://schemas.microsoft.com/office/powerpoint/2010/main" val="13532126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96975"/>
            <a:ext cx="7162800" cy="576263"/>
          </a:xfrm>
        </p:spPr>
        <p:txBody>
          <a:bodyPr/>
          <a:lstStyle/>
          <a:p>
            <a:pPr algn="ctr" eaLnBrk="1" hangingPunct="1">
              <a:defRPr/>
            </a:pPr>
            <a:r>
              <a:rPr lang="en-US" sz="3600" b="1" u="sng" dirty="0" smtClean="0">
                <a:latin typeface="Candara" pitchFamily="34" charset="0"/>
              </a:rPr>
              <a:t/>
            </a:r>
            <a:br>
              <a:rPr lang="en-US" sz="3600" b="1" u="sng" dirty="0" smtClean="0">
                <a:latin typeface="Candara" pitchFamily="34" charset="0"/>
              </a:rPr>
            </a:br>
            <a:r>
              <a:rPr lang="en-US" sz="3600" b="1" u="sng" dirty="0" smtClean="0">
                <a:latin typeface="Candara" pitchFamily="34" charset="0"/>
              </a:rPr>
              <a:t>ALCOHOL WHOLESALER REGISTRATION SCHEME</a:t>
            </a:r>
            <a:r>
              <a:rPr lang="en-US" sz="3600" b="1" u="sng" dirty="0" smtClean="0">
                <a:latin typeface="Candara" pitchFamily="34" charset="0"/>
              </a:rPr>
              <a:t> </a:t>
            </a:r>
            <a:endParaRPr lang="en-US" sz="3600" u="sng" cap="small" dirty="0" smtClean="0"/>
          </a:p>
        </p:txBody>
      </p:sp>
      <p:sp>
        <p:nvSpPr>
          <p:cNvPr id="34819" name="Rectangle 3"/>
          <p:cNvSpPr>
            <a:spLocks noGrp="1" noChangeArrowheads="1"/>
          </p:cNvSpPr>
          <p:nvPr>
            <p:ph type="subTitle" idx="1"/>
          </p:nvPr>
        </p:nvSpPr>
        <p:spPr>
          <a:xfrm>
            <a:off x="323850" y="2636912"/>
            <a:ext cx="8424863" cy="3528938"/>
          </a:xfrm>
        </p:spPr>
        <p:txBody>
          <a:bodyPr/>
          <a:lstStyle/>
          <a:p>
            <a:pPr>
              <a:buFontTx/>
              <a:buChar char="•"/>
            </a:pPr>
            <a:r>
              <a:rPr lang="en-GB" dirty="0">
                <a:solidFill>
                  <a:schemeClr val="tx1"/>
                </a:solidFill>
                <a:latin typeface="Candara" pitchFamily="34" charset="0"/>
              </a:rPr>
              <a:t>From 1 April 2017  - if you </a:t>
            </a:r>
            <a:r>
              <a:rPr lang="en-GB" b="1" u="sng" dirty="0">
                <a:solidFill>
                  <a:schemeClr val="tx1"/>
                </a:solidFill>
                <a:latin typeface="Candara" pitchFamily="34" charset="0"/>
              </a:rPr>
              <a:t>buy</a:t>
            </a:r>
            <a:r>
              <a:rPr lang="en-GB" dirty="0">
                <a:solidFill>
                  <a:schemeClr val="tx1"/>
                </a:solidFill>
                <a:latin typeface="Candara" pitchFamily="34" charset="0"/>
              </a:rPr>
              <a:t> alcohol from a UK wholesaler – need to check the seller has registered with HMRC and has an AWRS Unique Reference </a:t>
            </a:r>
            <a:r>
              <a:rPr lang="en-GB" dirty="0" smtClean="0">
                <a:solidFill>
                  <a:schemeClr val="tx1"/>
                </a:solidFill>
                <a:latin typeface="Candara" pitchFamily="34" charset="0"/>
              </a:rPr>
              <a:t>Number.</a:t>
            </a:r>
          </a:p>
          <a:p>
            <a:endParaRPr lang="en-GB" dirty="0" smtClean="0">
              <a:solidFill>
                <a:schemeClr val="tx1"/>
              </a:solidFill>
              <a:latin typeface="Candara" pitchFamily="34" charset="0"/>
            </a:endParaRPr>
          </a:p>
          <a:p>
            <a:pPr>
              <a:buFontTx/>
              <a:buChar char="•"/>
            </a:pPr>
            <a:r>
              <a:rPr lang="en-GB" dirty="0" smtClean="0">
                <a:solidFill>
                  <a:schemeClr val="tx1"/>
                </a:solidFill>
                <a:latin typeface="Candara" pitchFamily="34" charset="0"/>
              </a:rPr>
              <a:t>Online register </a:t>
            </a:r>
          </a:p>
          <a:p>
            <a:pPr>
              <a:buFontTx/>
              <a:buChar char="•"/>
            </a:pPr>
            <a:endParaRPr lang="en-GB"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spTree>
    <p:extLst>
      <p:ext uri="{BB962C8B-B14F-4D97-AF65-F5344CB8AC3E}">
        <p14:creationId xmlns:p14="http://schemas.microsoft.com/office/powerpoint/2010/main" val="3968807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96975"/>
            <a:ext cx="7162800" cy="576263"/>
          </a:xfrm>
        </p:spPr>
        <p:txBody>
          <a:bodyPr/>
          <a:lstStyle/>
          <a:p>
            <a:pPr algn="ctr" eaLnBrk="1" hangingPunct="1">
              <a:defRPr/>
            </a:pPr>
            <a:r>
              <a:rPr lang="en-US" sz="4000" b="1" u="sng" dirty="0" smtClean="0">
                <a:latin typeface="Candara" pitchFamily="34" charset="0"/>
              </a:rPr>
              <a:t>ILLEGAL WORKERS</a:t>
            </a:r>
            <a:endParaRPr lang="en-US" sz="4000" u="sng" cap="small" dirty="0" smtClean="0"/>
          </a:p>
        </p:txBody>
      </p:sp>
      <p:sp>
        <p:nvSpPr>
          <p:cNvPr id="13315" name="Rectangle 3"/>
          <p:cNvSpPr>
            <a:spLocks noGrp="1" noChangeArrowheads="1"/>
          </p:cNvSpPr>
          <p:nvPr>
            <p:ph type="subTitle" idx="1"/>
          </p:nvPr>
        </p:nvSpPr>
        <p:spPr>
          <a:xfrm>
            <a:off x="323850" y="1844825"/>
            <a:ext cx="8424863" cy="4321026"/>
          </a:xfrm>
        </p:spPr>
        <p:txBody>
          <a:bodyPr/>
          <a:lstStyle/>
          <a:p>
            <a:pPr>
              <a:buFontTx/>
              <a:buChar char="•"/>
            </a:pPr>
            <a:r>
              <a:rPr lang="en-GB" dirty="0" smtClean="0">
                <a:solidFill>
                  <a:schemeClr val="tx1"/>
                </a:solidFill>
                <a:latin typeface="Candara" pitchFamily="34" charset="0"/>
              </a:rPr>
              <a:t> [11.28] “</a:t>
            </a:r>
            <a:r>
              <a:rPr lang="en-GB" i="1" dirty="0" smtClean="0">
                <a:solidFill>
                  <a:schemeClr val="tx1"/>
                </a:solidFill>
                <a:latin typeface="Candara" pitchFamily="34" charset="0"/>
              </a:rPr>
              <a:t>It </a:t>
            </a:r>
            <a:r>
              <a:rPr lang="en-GB" i="1" dirty="0">
                <a:solidFill>
                  <a:schemeClr val="tx1"/>
                </a:solidFill>
                <a:latin typeface="Candara" pitchFamily="34" charset="0"/>
              </a:rPr>
              <a:t>is envisaged that licensing authorities, the police and other law enforcement agencies, which are responsible authorities, will use the review procedures effectively to deter such activities and crime. Where reviews arise and the licensing authority determines that the crime prevention objective is being undermined through the premises being used to further crimes, it is expected that </a:t>
            </a:r>
            <a:r>
              <a:rPr lang="en-GB" b="1" i="1" u="sng" dirty="0">
                <a:solidFill>
                  <a:schemeClr val="tx1"/>
                </a:solidFill>
                <a:latin typeface="Candara" pitchFamily="34" charset="0"/>
              </a:rPr>
              <a:t>revocation</a:t>
            </a:r>
            <a:r>
              <a:rPr lang="en-GB" i="1" dirty="0">
                <a:solidFill>
                  <a:schemeClr val="tx1"/>
                </a:solidFill>
                <a:latin typeface="Candara" pitchFamily="34" charset="0"/>
              </a:rPr>
              <a:t> of the licence – even in the first instance – should be seriously considered</a:t>
            </a:r>
            <a:r>
              <a:rPr lang="en-GB" i="1" dirty="0" smtClean="0">
                <a:solidFill>
                  <a:schemeClr val="tx1"/>
                </a:solidFill>
                <a:latin typeface="Candara" pitchFamily="34" charset="0"/>
              </a:rPr>
              <a:t>.”</a:t>
            </a:r>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spTree>
    <p:extLst>
      <p:ext uri="{BB962C8B-B14F-4D97-AF65-F5344CB8AC3E}">
        <p14:creationId xmlns:p14="http://schemas.microsoft.com/office/powerpoint/2010/main" val="6939059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96975"/>
            <a:ext cx="7162800" cy="576263"/>
          </a:xfrm>
        </p:spPr>
        <p:txBody>
          <a:bodyPr/>
          <a:lstStyle/>
          <a:p>
            <a:pPr algn="ctr" eaLnBrk="1" hangingPunct="1">
              <a:defRPr/>
            </a:pPr>
            <a:r>
              <a:rPr lang="en-US" sz="3600" b="1" u="sng" dirty="0" smtClean="0">
                <a:latin typeface="Candara" pitchFamily="34" charset="0"/>
              </a:rPr>
              <a:t/>
            </a:r>
            <a:br>
              <a:rPr lang="en-US" sz="3600" b="1" u="sng" dirty="0" smtClean="0">
                <a:latin typeface="Candara" pitchFamily="34" charset="0"/>
              </a:rPr>
            </a:br>
            <a:r>
              <a:rPr lang="en-US" sz="3600" b="1" u="sng" dirty="0" smtClean="0">
                <a:latin typeface="Candara" pitchFamily="34" charset="0"/>
              </a:rPr>
              <a:t>ALCOHOL WHOLESALER REGISTRATION SCHEME</a:t>
            </a:r>
            <a:r>
              <a:rPr lang="en-US" sz="3600" b="1" u="sng" dirty="0" smtClean="0">
                <a:latin typeface="Candara" pitchFamily="34" charset="0"/>
              </a:rPr>
              <a:t> </a:t>
            </a:r>
            <a:endParaRPr lang="en-US" sz="3600" u="sng" cap="small" dirty="0" smtClean="0"/>
          </a:p>
        </p:txBody>
      </p:sp>
      <p:sp>
        <p:nvSpPr>
          <p:cNvPr id="34819" name="Rectangle 3"/>
          <p:cNvSpPr>
            <a:spLocks noGrp="1" noChangeArrowheads="1"/>
          </p:cNvSpPr>
          <p:nvPr>
            <p:ph type="subTitle" idx="1"/>
          </p:nvPr>
        </p:nvSpPr>
        <p:spPr>
          <a:xfrm>
            <a:off x="323850" y="2492896"/>
            <a:ext cx="8424863" cy="3672954"/>
          </a:xfrm>
        </p:spPr>
        <p:txBody>
          <a:bodyPr/>
          <a:lstStyle/>
          <a:p>
            <a:pPr>
              <a:buFontTx/>
              <a:buChar char="•"/>
            </a:pPr>
            <a:r>
              <a:rPr lang="en-GB" dirty="0" smtClean="0">
                <a:solidFill>
                  <a:schemeClr val="tx1"/>
                </a:solidFill>
                <a:latin typeface="Candara" pitchFamily="34" charset="0"/>
              </a:rPr>
              <a:t>Exclusions:</a:t>
            </a:r>
          </a:p>
          <a:p>
            <a:endParaRPr lang="en-GB" sz="1200" dirty="0" smtClean="0">
              <a:solidFill>
                <a:schemeClr val="tx1"/>
              </a:solidFill>
              <a:latin typeface="Candara" pitchFamily="34" charset="0"/>
            </a:endParaRPr>
          </a:p>
          <a:p>
            <a:pPr lvl="1">
              <a:buFontTx/>
              <a:buChar char="•"/>
            </a:pPr>
            <a:r>
              <a:rPr lang="en-GB" dirty="0" smtClean="0">
                <a:latin typeface="Candara" pitchFamily="34" charset="0"/>
              </a:rPr>
              <a:t>Traders who are mainly retailers, but unknowingly or unintentionally make occasional trade sales (“incidental sales”)</a:t>
            </a:r>
          </a:p>
          <a:p>
            <a:pPr marL="457200" lvl="1" indent="0"/>
            <a:endParaRPr lang="en-GB" dirty="0" smtClean="0">
              <a:latin typeface="Candara" pitchFamily="34" charset="0"/>
            </a:endParaRPr>
          </a:p>
          <a:p>
            <a:pPr lvl="1">
              <a:buFontTx/>
              <a:buChar char="•"/>
            </a:pPr>
            <a:r>
              <a:rPr lang="en-GB" dirty="0" smtClean="0">
                <a:latin typeface="Candara" pitchFamily="34" charset="0"/>
              </a:rPr>
              <a:t>Wholesale sales of alcohol between members of the same corporate group</a:t>
            </a:r>
            <a:endParaRPr lang="en-GB" dirty="0">
              <a:solidFill>
                <a:schemeClr val="tx1"/>
              </a:solidFill>
              <a:latin typeface="Candara" pitchFamily="34" charset="0"/>
            </a:endParaRPr>
          </a:p>
          <a:p>
            <a:pPr>
              <a:buFontTx/>
              <a:buChar char="•"/>
            </a:pPr>
            <a:endParaRPr lang="en-GB"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spTree>
    <p:extLst>
      <p:ext uri="{BB962C8B-B14F-4D97-AF65-F5344CB8AC3E}">
        <p14:creationId xmlns:p14="http://schemas.microsoft.com/office/powerpoint/2010/main" val="5428266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96975"/>
            <a:ext cx="7162800" cy="576263"/>
          </a:xfrm>
        </p:spPr>
        <p:txBody>
          <a:bodyPr/>
          <a:lstStyle/>
          <a:p>
            <a:pPr algn="ctr" eaLnBrk="1" hangingPunct="1">
              <a:defRPr/>
            </a:pPr>
            <a:r>
              <a:rPr lang="en-US" b="1" u="sng" dirty="0" smtClean="0">
                <a:latin typeface="Candara" pitchFamily="34" charset="0"/>
              </a:rPr>
              <a:t>DE-REGULATION OF ENTERTAINMENT </a:t>
            </a:r>
            <a:endParaRPr lang="en-US" sz="3600" u="sng" cap="small" dirty="0" smtClean="0"/>
          </a:p>
        </p:txBody>
      </p:sp>
      <p:sp>
        <p:nvSpPr>
          <p:cNvPr id="34819" name="Rectangle 3"/>
          <p:cNvSpPr>
            <a:spLocks noGrp="1" noChangeArrowheads="1"/>
          </p:cNvSpPr>
          <p:nvPr>
            <p:ph type="subTitle" idx="1"/>
          </p:nvPr>
        </p:nvSpPr>
        <p:spPr>
          <a:xfrm>
            <a:off x="323850" y="1916831"/>
            <a:ext cx="8568630" cy="4249019"/>
          </a:xfrm>
        </p:spPr>
        <p:txBody>
          <a:bodyPr/>
          <a:lstStyle/>
          <a:p>
            <a:pPr>
              <a:buFontTx/>
              <a:buChar char="•"/>
            </a:pPr>
            <a:r>
              <a:rPr lang="en-GB" dirty="0" smtClean="0">
                <a:solidFill>
                  <a:schemeClr val="tx1"/>
                </a:solidFill>
                <a:latin typeface="Candara" pitchFamily="34" charset="0"/>
              </a:rPr>
              <a:t> </a:t>
            </a:r>
            <a:r>
              <a:rPr lang="en-GB" dirty="0" smtClean="0">
                <a:solidFill>
                  <a:schemeClr val="tx1"/>
                </a:solidFill>
                <a:latin typeface="Candara" pitchFamily="34" charset="0"/>
              </a:rPr>
              <a:t>From 1 April 2015 (most importantly) no specific authorisation required for providing live or recorded music if:</a:t>
            </a:r>
          </a:p>
          <a:p>
            <a:endParaRPr lang="en-GB" sz="1400" dirty="0">
              <a:solidFill>
                <a:schemeClr val="tx1"/>
              </a:solidFill>
              <a:latin typeface="Candara" pitchFamily="34" charset="0"/>
            </a:endParaRPr>
          </a:p>
          <a:p>
            <a:pPr marL="457200" indent="-457200">
              <a:buFont typeface="Arial" panose="020B0604020202020204" pitchFamily="34" charset="0"/>
              <a:buChar char="•"/>
            </a:pPr>
            <a:r>
              <a:rPr lang="en-GB" dirty="0">
                <a:solidFill>
                  <a:schemeClr val="tx1"/>
                </a:solidFill>
                <a:latin typeface="Candara" pitchFamily="34" charset="0"/>
              </a:rPr>
              <a:t>it takes place between 8AM and 11PM; and</a:t>
            </a:r>
          </a:p>
          <a:p>
            <a:pPr marL="457200" indent="-457200">
              <a:buFont typeface="Arial" panose="020B0604020202020204" pitchFamily="34" charset="0"/>
              <a:buChar char="•"/>
            </a:pPr>
            <a:r>
              <a:rPr lang="en-GB" dirty="0">
                <a:solidFill>
                  <a:schemeClr val="tx1"/>
                </a:solidFill>
                <a:latin typeface="Candara" pitchFamily="34" charset="0"/>
              </a:rPr>
              <a:t>it takes place at an alcohol on-licensed premises; </a:t>
            </a:r>
            <a:r>
              <a:rPr lang="en-GB" dirty="0" smtClean="0">
                <a:solidFill>
                  <a:schemeClr val="tx1"/>
                </a:solidFill>
                <a:latin typeface="Candara" pitchFamily="34" charset="0"/>
              </a:rPr>
              <a:t>and</a:t>
            </a:r>
            <a:endParaRPr lang="en-GB" dirty="0">
              <a:solidFill>
                <a:schemeClr val="tx1"/>
              </a:solidFill>
              <a:latin typeface="Candara" pitchFamily="34" charset="0"/>
            </a:endParaRPr>
          </a:p>
          <a:p>
            <a:pPr marL="457200" indent="-457200">
              <a:buFont typeface="Arial" panose="020B0604020202020204" pitchFamily="34" charset="0"/>
              <a:buChar char="•"/>
            </a:pPr>
            <a:r>
              <a:rPr lang="en-GB" dirty="0">
                <a:solidFill>
                  <a:schemeClr val="tx1"/>
                </a:solidFill>
                <a:latin typeface="Candara" pitchFamily="34" charset="0"/>
              </a:rPr>
              <a:t>And the </a:t>
            </a:r>
            <a:r>
              <a:rPr lang="en-GB" dirty="0">
                <a:solidFill>
                  <a:schemeClr val="tx1"/>
                </a:solidFill>
                <a:latin typeface="Candara" pitchFamily="34" charset="0"/>
              </a:rPr>
              <a:t>audience is no more than 500 people</a:t>
            </a:r>
          </a:p>
          <a:p>
            <a:endParaRPr lang="en-GB" i="1"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96975"/>
            <a:ext cx="7162800" cy="576263"/>
          </a:xfrm>
        </p:spPr>
        <p:txBody>
          <a:bodyPr/>
          <a:lstStyle/>
          <a:p>
            <a:pPr algn="ctr" eaLnBrk="1" hangingPunct="1">
              <a:defRPr/>
            </a:pPr>
            <a:r>
              <a:rPr lang="en-US" b="1" u="sng" dirty="0" smtClean="0">
                <a:latin typeface="Candara" pitchFamily="34" charset="0"/>
              </a:rPr>
              <a:t>DE-REGULATION OF ENTERTAINMENT </a:t>
            </a:r>
            <a:endParaRPr lang="en-US" sz="3600" u="sng" cap="small" dirty="0" smtClean="0"/>
          </a:p>
        </p:txBody>
      </p:sp>
      <p:sp>
        <p:nvSpPr>
          <p:cNvPr id="34819" name="Rectangle 3"/>
          <p:cNvSpPr>
            <a:spLocks noGrp="1" noChangeArrowheads="1"/>
          </p:cNvSpPr>
          <p:nvPr>
            <p:ph type="subTitle" idx="1"/>
          </p:nvPr>
        </p:nvSpPr>
        <p:spPr>
          <a:xfrm>
            <a:off x="323850" y="1916831"/>
            <a:ext cx="8424863" cy="4249019"/>
          </a:xfrm>
        </p:spPr>
        <p:txBody>
          <a:bodyPr/>
          <a:lstStyle/>
          <a:p>
            <a:pPr marL="457200" indent="-457200">
              <a:buFont typeface="Arial" panose="020B0604020202020204" pitchFamily="34" charset="0"/>
              <a:buChar char="•"/>
            </a:pPr>
            <a:r>
              <a:rPr lang="en-GB" dirty="0" smtClean="0">
                <a:solidFill>
                  <a:schemeClr val="tx1"/>
                </a:solidFill>
                <a:latin typeface="Candara" panose="020E0502030303020204" pitchFamily="34" charset="0"/>
              </a:rPr>
              <a:t>Also, y</a:t>
            </a:r>
            <a:r>
              <a:rPr lang="en-GB" dirty="0" smtClean="0">
                <a:solidFill>
                  <a:schemeClr val="tx1"/>
                </a:solidFill>
                <a:latin typeface="Candara" panose="020E0502030303020204" pitchFamily="34" charset="0"/>
              </a:rPr>
              <a:t>ou don’t </a:t>
            </a:r>
            <a:r>
              <a:rPr lang="en-GB" dirty="0">
                <a:solidFill>
                  <a:schemeClr val="tx1"/>
                </a:solidFill>
                <a:latin typeface="Candara" panose="020E0502030303020204" pitchFamily="34" charset="0"/>
              </a:rPr>
              <a:t>need a licence</a:t>
            </a:r>
            <a:r>
              <a:rPr lang="en-GB" dirty="0" smtClean="0">
                <a:solidFill>
                  <a:schemeClr val="tx1"/>
                </a:solidFill>
                <a:latin typeface="Candara" panose="020E0502030303020204" pitchFamily="34" charset="0"/>
              </a:rPr>
              <a:t>:</a:t>
            </a:r>
          </a:p>
          <a:p>
            <a:endParaRPr lang="en-GB" sz="1100" dirty="0">
              <a:solidFill>
                <a:schemeClr val="tx1"/>
              </a:solidFill>
              <a:latin typeface="Candara" panose="020E0502030303020204" pitchFamily="34" charset="0"/>
            </a:endParaRPr>
          </a:p>
          <a:p>
            <a:pPr marL="1200150" lvl="1" indent="-457200">
              <a:buFont typeface="Arial" panose="020B0604020202020204" pitchFamily="34" charset="0"/>
              <a:buChar char="•"/>
            </a:pPr>
            <a:r>
              <a:rPr lang="en-GB" dirty="0">
                <a:solidFill>
                  <a:schemeClr val="tx1"/>
                </a:solidFill>
                <a:latin typeface="Candara" panose="020E0502030303020204" pitchFamily="34" charset="0"/>
              </a:rPr>
              <a:t>to put on </a:t>
            </a:r>
            <a:r>
              <a:rPr lang="en-GB" b="1" i="1" dirty="0">
                <a:solidFill>
                  <a:schemeClr val="tx1"/>
                </a:solidFill>
                <a:latin typeface="Candara" panose="020E0502030303020204" pitchFamily="34" charset="0"/>
              </a:rPr>
              <a:t>unamplified</a:t>
            </a:r>
            <a:r>
              <a:rPr lang="en-GB" dirty="0">
                <a:solidFill>
                  <a:schemeClr val="tx1"/>
                </a:solidFill>
                <a:latin typeface="Candara" panose="020E0502030303020204" pitchFamily="34" charset="0"/>
              </a:rPr>
              <a:t> live music at any place between </a:t>
            </a:r>
            <a:r>
              <a:rPr lang="en-GB" dirty="0" smtClean="0">
                <a:solidFill>
                  <a:schemeClr val="tx1"/>
                </a:solidFill>
                <a:latin typeface="Candara" panose="020E0502030303020204" pitchFamily="34" charset="0"/>
              </a:rPr>
              <a:t>8am-11pm; or</a:t>
            </a:r>
          </a:p>
          <a:p>
            <a:pPr lvl="1" indent="0"/>
            <a:endParaRPr lang="en-GB" sz="1400" dirty="0">
              <a:solidFill>
                <a:schemeClr val="tx1"/>
              </a:solidFill>
              <a:latin typeface="Candara" panose="020E0502030303020204" pitchFamily="34" charset="0"/>
            </a:endParaRPr>
          </a:p>
          <a:p>
            <a:pPr marL="1200150" lvl="1" indent="-457200">
              <a:buFont typeface="Arial" panose="020B0604020202020204" pitchFamily="34" charset="0"/>
              <a:buChar char="•"/>
            </a:pPr>
            <a:r>
              <a:rPr lang="en-GB" dirty="0">
                <a:solidFill>
                  <a:schemeClr val="tx1"/>
                </a:solidFill>
                <a:latin typeface="Candara" panose="020E0502030303020204" pitchFamily="34" charset="0"/>
              </a:rPr>
              <a:t>to put on </a:t>
            </a:r>
            <a:r>
              <a:rPr lang="en-GB" b="1" i="1" dirty="0">
                <a:solidFill>
                  <a:schemeClr val="tx1"/>
                </a:solidFill>
                <a:latin typeface="Candara" panose="020E0502030303020204" pitchFamily="34" charset="0"/>
              </a:rPr>
              <a:t>amplified</a:t>
            </a:r>
            <a:r>
              <a:rPr lang="en-GB" dirty="0">
                <a:solidFill>
                  <a:schemeClr val="tx1"/>
                </a:solidFill>
                <a:latin typeface="Candara" panose="020E0502030303020204" pitchFamily="34" charset="0"/>
              </a:rPr>
              <a:t> live music at a workplace between the same hours and provided the audience is no more than 500 people</a:t>
            </a:r>
            <a:r>
              <a:rPr lang="en-GB" dirty="0" smtClean="0">
                <a:solidFill>
                  <a:schemeClr val="tx1"/>
                </a:solidFill>
                <a:latin typeface="Candara" panose="020E0502030303020204" pitchFamily="34" charset="0"/>
              </a:rPr>
              <a:t>.</a:t>
            </a:r>
          </a:p>
          <a:p>
            <a:pPr marL="1200150" lvl="1" indent="-457200">
              <a:buFont typeface="Arial" panose="020B0604020202020204" pitchFamily="34" charset="0"/>
              <a:buChar char="•"/>
            </a:pPr>
            <a:endParaRPr lang="en-GB" sz="1200" dirty="0">
              <a:solidFill>
                <a:schemeClr val="tx1"/>
              </a:solidFill>
              <a:latin typeface="Candara" panose="020E0502030303020204" pitchFamily="34" charset="0"/>
            </a:endParaRPr>
          </a:p>
          <a:p>
            <a:pPr>
              <a:buFontTx/>
              <a:buChar char="•"/>
            </a:pPr>
            <a:endParaRPr lang="en-GB" i="1"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pPr>
              <a:buFontTx/>
              <a:buChar char="•"/>
            </a:pPr>
            <a:endParaRPr lang="en-GB" i="1"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spTree>
    <p:extLst>
      <p:ext uri="{BB962C8B-B14F-4D97-AF65-F5344CB8AC3E}">
        <p14:creationId xmlns:p14="http://schemas.microsoft.com/office/powerpoint/2010/main" val="26702821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96975"/>
            <a:ext cx="7162800" cy="576263"/>
          </a:xfrm>
        </p:spPr>
        <p:txBody>
          <a:bodyPr/>
          <a:lstStyle/>
          <a:p>
            <a:pPr algn="ctr" eaLnBrk="1" hangingPunct="1">
              <a:defRPr/>
            </a:pPr>
            <a:r>
              <a:rPr lang="en-US" b="1" u="sng" dirty="0" smtClean="0">
                <a:latin typeface="Candara" pitchFamily="34" charset="0"/>
              </a:rPr>
              <a:t>DE-REGULATION OF ENTERTAINMENT </a:t>
            </a:r>
            <a:endParaRPr lang="en-US" sz="3600" u="sng" cap="small" dirty="0" smtClean="0"/>
          </a:p>
        </p:txBody>
      </p:sp>
      <p:sp>
        <p:nvSpPr>
          <p:cNvPr id="34819" name="Rectangle 3"/>
          <p:cNvSpPr>
            <a:spLocks noGrp="1" noChangeArrowheads="1"/>
          </p:cNvSpPr>
          <p:nvPr>
            <p:ph type="subTitle" idx="1"/>
          </p:nvPr>
        </p:nvSpPr>
        <p:spPr>
          <a:xfrm>
            <a:off x="323850" y="1916831"/>
            <a:ext cx="8424863" cy="4249019"/>
          </a:xfrm>
        </p:spPr>
        <p:txBody>
          <a:bodyPr/>
          <a:lstStyle/>
          <a:p>
            <a:pPr marL="1200150" lvl="1" indent="-457200">
              <a:buFont typeface="Arial" panose="020B0604020202020204" pitchFamily="34" charset="0"/>
              <a:buChar char="•"/>
            </a:pPr>
            <a:endParaRPr lang="en-GB" sz="1200" dirty="0">
              <a:solidFill>
                <a:schemeClr val="tx1"/>
              </a:solidFill>
              <a:latin typeface="Candara" panose="020E0502030303020204" pitchFamily="34" charset="0"/>
            </a:endParaRPr>
          </a:p>
          <a:p>
            <a:pPr>
              <a:buFontTx/>
              <a:buChar char="•"/>
            </a:pPr>
            <a:r>
              <a:rPr lang="en-GB" dirty="0" smtClean="0">
                <a:solidFill>
                  <a:schemeClr val="tx1"/>
                </a:solidFill>
                <a:latin typeface="Candara" pitchFamily="34" charset="0"/>
              </a:rPr>
              <a:t>Any conditions on premises licence applying to regulated entertainment do not have effect 8am-11pm</a:t>
            </a:r>
          </a:p>
          <a:p>
            <a:endParaRPr lang="en-GB" i="1" dirty="0" smtClean="0">
              <a:solidFill>
                <a:schemeClr val="tx1"/>
              </a:solidFill>
              <a:latin typeface="Candara" pitchFamily="34" charset="0"/>
            </a:endParaRPr>
          </a:p>
          <a:p>
            <a:pPr>
              <a:buFontTx/>
              <a:buChar char="•"/>
            </a:pPr>
            <a:r>
              <a:rPr lang="en-GB" dirty="0" smtClean="0">
                <a:solidFill>
                  <a:schemeClr val="tx1"/>
                </a:solidFill>
                <a:latin typeface="Candara" pitchFamily="34" charset="0"/>
              </a:rPr>
              <a:t>For fuller details see Chapter 15 of S.182 Secretary of State’s Guidance to the Licensing Act 2003 (March 2015)</a:t>
            </a:r>
            <a:endParaRPr lang="en-GB" dirty="0" smtClean="0">
              <a:solidFill>
                <a:schemeClr val="tx1"/>
              </a:solidFill>
              <a:latin typeface="Candara" pitchFamily="34" charset="0"/>
            </a:endParaRPr>
          </a:p>
          <a:p>
            <a:endParaRPr lang="en-GB" sz="1600" i="1" dirty="0" smtClean="0">
              <a:solidFill>
                <a:schemeClr val="tx1"/>
              </a:solidFill>
              <a:latin typeface="Candara" pitchFamily="34" charset="0"/>
            </a:endParaRPr>
          </a:p>
          <a:p>
            <a:r>
              <a:rPr lang="en-GB" sz="2400" i="1" u="sng" dirty="0">
                <a:solidFill>
                  <a:schemeClr val="tx1"/>
                </a:solidFill>
                <a:latin typeface="Candara" pitchFamily="34" charset="0"/>
              </a:rPr>
              <a:t>https://www.gov.uk/government/uploads/system/uploads/attachment_data/file/418114/182-Guidance2015.pdf</a:t>
            </a:r>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spTree>
    <p:extLst>
      <p:ext uri="{BB962C8B-B14F-4D97-AF65-F5344CB8AC3E}">
        <p14:creationId xmlns:p14="http://schemas.microsoft.com/office/powerpoint/2010/main" val="29350702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96975"/>
            <a:ext cx="7162800" cy="576263"/>
          </a:xfrm>
        </p:spPr>
        <p:txBody>
          <a:bodyPr/>
          <a:lstStyle/>
          <a:p>
            <a:pPr algn="ctr" eaLnBrk="1" hangingPunct="1">
              <a:defRPr/>
            </a:pPr>
            <a:r>
              <a:rPr lang="en-US" b="1" u="sng" dirty="0" smtClean="0">
                <a:latin typeface="Candara" pitchFamily="34" charset="0"/>
              </a:rPr>
              <a:t>HEMMING - FEES</a:t>
            </a:r>
            <a:r>
              <a:rPr lang="en-US" b="1" u="sng" dirty="0" smtClean="0">
                <a:latin typeface="Candara" pitchFamily="34" charset="0"/>
              </a:rPr>
              <a:t> </a:t>
            </a:r>
            <a:endParaRPr lang="en-US" sz="3600" u="sng" cap="small" dirty="0" smtClean="0"/>
          </a:p>
        </p:txBody>
      </p:sp>
      <p:sp>
        <p:nvSpPr>
          <p:cNvPr id="34819" name="Rectangle 3"/>
          <p:cNvSpPr>
            <a:spLocks noGrp="1" noChangeArrowheads="1"/>
          </p:cNvSpPr>
          <p:nvPr>
            <p:ph type="subTitle" idx="1"/>
          </p:nvPr>
        </p:nvSpPr>
        <p:spPr>
          <a:xfrm>
            <a:off x="323850" y="1916831"/>
            <a:ext cx="8424863" cy="4249019"/>
          </a:xfrm>
        </p:spPr>
        <p:txBody>
          <a:bodyPr/>
          <a:lstStyle/>
          <a:p>
            <a:pPr marL="1200150" lvl="1" indent="-457200">
              <a:buFont typeface="Arial" panose="020B0604020202020204" pitchFamily="34" charset="0"/>
              <a:buChar char="•"/>
            </a:pPr>
            <a:endParaRPr lang="en-GB" sz="1200" dirty="0">
              <a:solidFill>
                <a:schemeClr val="tx1"/>
              </a:solidFill>
              <a:latin typeface="Candara" panose="020E0502030303020204" pitchFamily="34" charset="0"/>
            </a:endParaRPr>
          </a:p>
          <a:p>
            <a:r>
              <a:rPr lang="en-GB" sz="2400" b="1" i="1" u="sng" dirty="0">
                <a:solidFill>
                  <a:schemeClr val="tx1"/>
                </a:solidFill>
                <a:latin typeface="Candara" panose="020E0502030303020204" pitchFamily="34" charset="0"/>
              </a:rPr>
              <a:t>R (Hemming t/a Simply Pleasure Ltd &amp; Others) v Westminster City Council (and others intervening), </a:t>
            </a:r>
            <a:r>
              <a:rPr lang="en-GB" sz="2400" dirty="0">
                <a:solidFill>
                  <a:schemeClr val="tx1"/>
                </a:solidFill>
                <a:latin typeface="Candara" panose="020E0502030303020204" pitchFamily="34" charset="0"/>
              </a:rPr>
              <a:t>[2015] UKSC 25</a:t>
            </a: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pic>
        <p:nvPicPr>
          <p:cNvPr id="4" name="Picture 3"/>
          <p:cNvPicPr>
            <a:picLocks noChangeAspect="1" noChangeArrowheads="1"/>
          </p:cNvPicPr>
          <p:nvPr/>
        </p:nvPicPr>
        <p:blipFill>
          <a:blip r:embed="rId3" cstate="print"/>
          <a:srcRect/>
          <a:stretch>
            <a:fillRect/>
          </a:stretch>
        </p:blipFill>
        <p:spPr bwMode="auto">
          <a:xfrm>
            <a:off x="2483768" y="3068960"/>
            <a:ext cx="4253459" cy="2977422"/>
          </a:xfrm>
          <a:prstGeom prst="rect">
            <a:avLst/>
          </a:prstGeom>
          <a:noFill/>
          <a:ln w="9525">
            <a:noFill/>
            <a:miter lim="800000"/>
            <a:headEnd/>
            <a:tailEnd/>
          </a:ln>
        </p:spPr>
      </p:pic>
    </p:spTree>
    <p:extLst>
      <p:ext uri="{BB962C8B-B14F-4D97-AF65-F5344CB8AC3E}">
        <p14:creationId xmlns:p14="http://schemas.microsoft.com/office/powerpoint/2010/main" val="63106399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779463" y="1423790"/>
            <a:ext cx="7162800" cy="576263"/>
          </a:xfrm>
        </p:spPr>
        <p:txBody>
          <a:bodyPr/>
          <a:lstStyle/>
          <a:p>
            <a:pPr algn="ctr" eaLnBrk="1" hangingPunct="1">
              <a:defRPr/>
            </a:pPr>
            <a:r>
              <a:rPr lang="en-US" b="1" u="sng" dirty="0" smtClean="0">
                <a:latin typeface="Candara" pitchFamily="34" charset="0"/>
              </a:rPr>
              <a:t>HEMMING - FEES</a:t>
            </a:r>
            <a:r>
              <a:rPr lang="en-US" b="1" u="sng" dirty="0" smtClean="0">
                <a:latin typeface="Candara" pitchFamily="34" charset="0"/>
              </a:rPr>
              <a:t> </a:t>
            </a:r>
            <a:endParaRPr lang="en-US" sz="3600" u="sng" cap="small" dirty="0" smtClean="0"/>
          </a:p>
        </p:txBody>
      </p:sp>
      <p:sp>
        <p:nvSpPr>
          <p:cNvPr id="34819" name="Rectangle 3"/>
          <p:cNvSpPr>
            <a:spLocks noGrp="1" noChangeArrowheads="1"/>
          </p:cNvSpPr>
          <p:nvPr>
            <p:ph type="subTitle" idx="1"/>
          </p:nvPr>
        </p:nvSpPr>
        <p:spPr>
          <a:xfrm>
            <a:off x="323850" y="1916831"/>
            <a:ext cx="8424863" cy="4249019"/>
          </a:xfrm>
        </p:spPr>
        <p:txBody>
          <a:bodyPr/>
          <a:lstStyle/>
          <a:p>
            <a:pPr marL="1200150" lvl="1" indent="-457200">
              <a:buFont typeface="Arial" panose="020B0604020202020204" pitchFamily="34" charset="0"/>
              <a:buChar char="•"/>
            </a:pPr>
            <a:endParaRPr lang="en-GB" sz="1200" dirty="0">
              <a:solidFill>
                <a:schemeClr val="tx1"/>
              </a:solidFill>
              <a:latin typeface="Candara" panose="020E0502030303020204" pitchFamily="34" charset="0"/>
            </a:endParaRPr>
          </a:p>
          <a:p>
            <a:endParaRPr lang="en-GB" sz="2400" i="1" u="sng" dirty="0" smtClean="0">
              <a:solidFill>
                <a:schemeClr val="tx1"/>
              </a:solidFill>
              <a:latin typeface="Candara" pitchFamily="34" charset="0"/>
            </a:endParaRPr>
          </a:p>
          <a:p>
            <a:pPr marL="342900" indent="-342900">
              <a:buFont typeface="Arial" panose="020B0604020202020204" pitchFamily="34" charset="0"/>
              <a:buChar char="•"/>
            </a:pPr>
            <a:r>
              <a:rPr lang="en-GB" dirty="0" smtClean="0">
                <a:solidFill>
                  <a:schemeClr val="tx1"/>
                </a:solidFill>
                <a:latin typeface="Candara" pitchFamily="34" charset="0"/>
              </a:rPr>
              <a:t>Off to European Court of Justice…</a:t>
            </a:r>
            <a:endParaRPr lang="en-GB"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pic>
        <p:nvPicPr>
          <p:cNvPr id="2" name="Picture 2" descr="Image result for european court of justi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7353" y="3284984"/>
            <a:ext cx="4344910" cy="2880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02017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84213" y="1341438"/>
            <a:ext cx="7848600" cy="719137"/>
          </a:xfrm>
        </p:spPr>
        <p:txBody>
          <a:bodyPr/>
          <a:lstStyle/>
          <a:p>
            <a:pPr algn="ctr" eaLnBrk="1" hangingPunct="1">
              <a:defRPr/>
            </a:pPr>
            <a:r>
              <a:rPr lang="en-GB" sz="4400" b="1" cap="small" dirty="0" smtClean="0">
                <a:latin typeface="Candara" pitchFamily="34" charset="0"/>
                <a:cs typeface="Garamond"/>
              </a:rPr>
              <a:t>Further information</a:t>
            </a:r>
            <a:r>
              <a:rPr lang="en-GB" sz="4400" b="1" cap="small" dirty="0" smtClean="0">
                <a:latin typeface="Garamond"/>
                <a:cs typeface="Garamond"/>
              </a:rPr>
              <a:t>:</a:t>
            </a:r>
          </a:p>
        </p:txBody>
      </p:sp>
      <p:sp>
        <p:nvSpPr>
          <p:cNvPr id="4099" name="Rectangle 3"/>
          <p:cNvSpPr>
            <a:spLocks noGrp="1" noChangeArrowheads="1"/>
          </p:cNvSpPr>
          <p:nvPr>
            <p:ph type="body" idx="1"/>
          </p:nvPr>
        </p:nvSpPr>
        <p:spPr>
          <a:xfrm>
            <a:off x="609600" y="2205038"/>
            <a:ext cx="7848600" cy="3887787"/>
          </a:xfrm>
        </p:spPr>
        <p:txBody>
          <a:bodyPr/>
          <a:lstStyle/>
          <a:p>
            <a:pPr algn="ctr" eaLnBrk="1" hangingPunct="1">
              <a:defRPr/>
            </a:pPr>
            <a:endParaRPr lang="en-GB" sz="1000" b="1" cap="small" dirty="0" smtClean="0">
              <a:solidFill>
                <a:schemeClr val="tx1"/>
              </a:solidFill>
              <a:latin typeface="Garamond"/>
              <a:cs typeface="Garamond"/>
            </a:endParaRPr>
          </a:p>
          <a:p>
            <a:pPr algn="ctr" eaLnBrk="1" hangingPunct="1">
              <a:defRPr/>
            </a:pPr>
            <a:r>
              <a:rPr lang="en-GB" b="1" cap="small" dirty="0" smtClean="0">
                <a:solidFill>
                  <a:schemeClr val="tx1"/>
                </a:solidFill>
                <a:latin typeface="Candara" pitchFamily="34" charset="0"/>
                <a:cs typeface="Garamond"/>
              </a:rPr>
              <a:t>Gary Grant</a:t>
            </a:r>
            <a:endParaRPr lang="en-GB" sz="2000" b="1" cap="small" dirty="0" smtClean="0">
              <a:solidFill>
                <a:schemeClr val="tx1"/>
              </a:solidFill>
              <a:latin typeface="Candara" pitchFamily="34" charset="0"/>
              <a:cs typeface="Garamond"/>
            </a:endParaRPr>
          </a:p>
          <a:p>
            <a:pPr algn="ctr" eaLnBrk="1" hangingPunct="1">
              <a:defRPr/>
            </a:pPr>
            <a:r>
              <a:rPr lang="en-GB" sz="2000" cap="small" dirty="0" smtClean="0">
                <a:solidFill>
                  <a:schemeClr val="tx1"/>
                </a:solidFill>
                <a:latin typeface="Candara" pitchFamily="34" charset="0"/>
                <a:cs typeface="Garamond"/>
              </a:rPr>
              <a:t>Barrister</a:t>
            </a:r>
          </a:p>
          <a:p>
            <a:pPr algn="ctr" eaLnBrk="1" hangingPunct="1">
              <a:defRPr/>
            </a:pPr>
            <a:r>
              <a:rPr lang="en-US" sz="2000" dirty="0" smtClean="0">
                <a:solidFill>
                  <a:schemeClr val="tx1"/>
                </a:solidFill>
                <a:latin typeface="Candara" pitchFamily="34" charset="0"/>
                <a:cs typeface="+mn-cs"/>
              </a:rPr>
              <a:t>FRANCIS TAYLOR BUILDING</a:t>
            </a:r>
          </a:p>
          <a:p>
            <a:pPr algn="ctr" eaLnBrk="1" hangingPunct="1">
              <a:defRPr/>
            </a:pPr>
            <a:r>
              <a:rPr lang="en-US" sz="2000" dirty="0" smtClean="0">
                <a:solidFill>
                  <a:schemeClr val="tx1"/>
                </a:solidFill>
                <a:latin typeface="Candara" pitchFamily="34" charset="0"/>
                <a:cs typeface="+mn-cs"/>
                <a:hlinkClick r:id="rId2"/>
              </a:rPr>
              <a:t>www.ftb.eu.com</a:t>
            </a:r>
            <a:endParaRPr lang="en-US" sz="2000" dirty="0" smtClean="0">
              <a:solidFill>
                <a:schemeClr val="tx1"/>
              </a:solidFill>
              <a:latin typeface="Candara" pitchFamily="34" charset="0"/>
              <a:cs typeface="+mn-cs"/>
            </a:endParaRPr>
          </a:p>
          <a:p>
            <a:pPr algn="ctr" eaLnBrk="1" hangingPunct="1">
              <a:defRPr/>
            </a:pPr>
            <a:r>
              <a:rPr lang="en-US" sz="2000" dirty="0" smtClean="0">
                <a:solidFill>
                  <a:schemeClr val="tx1"/>
                </a:solidFill>
                <a:latin typeface="Candara" pitchFamily="34" charset="0"/>
                <a:cs typeface="+mn-cs"/>
                <a:hlinkClick r:id="rId3"/>
              </a:rPr>
              <a:t>www.licensingbarrister.com</a:t>
            </a:r>
            <a:endParaRPr lang="en-US" sz="2000" dirty="0" smtClean="0">
              <a:solidFill>
                <a:schemeClr val="tx1"/>
              </a:solidFill>
              <a:latin typeface="Candara" pitchFamily="34" charset="0"/>
              <a:cs typeface="+mn-cs"/>
            </a:endParaRPr>
          </a:p>
          <a:p>
            <a:pPr algn="ctr" eaLnBrk="1" hangingPunct="1">
              <a:defRPr/>
            </a:pPr>
            <a:r>
              <a:rPr lang="en-US" sz="2000" dirty="0" smtClean="0">
                <a:solidFill>
                  <a:schemeClr val="tx1"/>
                </a:solidFill>
                <a:latin typeface="Candara" pitchFamily="34" charset="0"/>
                <a:hlinkClick r:id="rId4"/>
              </a:rPr>
              <a:t>gary.grant@ftb.eu.com</a:t>
            </a:r>
            <a:endParaRPr lang="en-US" sz="2000" dirty="0" smtClean="0">
              <a:solidFill>
                <a:schemeClr val="tx1"/>
              </a:solidFill>
              <a:latin typeface="Candara" pitchFamily="34" charset="0"/>
            </a:endParaRPr>
          </a:p>
          <a:p>
            <a:pPr algn="ctr" eaLnBrk="1" hangingPunct="1">
              <a:defRPr/>
            </a:pPr>
            <a:endParaRPr lang="en-US" sz="2000" dirty="0" smtClean="0">
              <a:solidFill>
                <a:schemeClr val="tx1"/>
              </a:solidFill>
              <a:latin typeface="Candara" pitchFamily="34" charset="0"/>
              <a:cs typeface="+mn-cs"/>
            </a:endParaRPr>
          </a:p>
          <a:p>
            <a:pPr algn="ctr" eaLnBrk="1" hangingPunct="1">
              <a:defRPr/>
            </a:pPr>
            <a:r>
              <a:rPr lang="en-US" sz="2000" dirty="0" smtClean="0">
                <a:solidFill>
                  <a:schemeClr val="tx1"/>
                </a:solidFill>
                <a:latin typeface="Candara" pitchFamily="34" charset="0"/>
                <a:cs typeface="+mn-cs"/>
              </a:rPr>
              <a:t>0207 353 8415</a:t>
            </a:r>
          </a:p>
          <a:p>
            <a:pPr algn="ctr" eaLnBrk="1" hangingPunct="1">
              <a:defRPr/>
            </a:pPr>
            <a:endParaRPr lang="en-US" sz="2000" dirty="0" smtClean="0">
              <a:solidFill>
                <a:schemeClr val="tx1"/>
              </a:solidFill>
              <a:latin typeface="Garamond" pitchFamily="18" charset="0"/>
              <a:cs typeface="+mn-cs"/>
            </a:endParaRPr>
          </a:p>
          <a:p>
            <a:pPr algn="ctr" eaLnBrk="1" hangingPunct="1">
              <a:defRPr/>
            </a:pPr>
            <a:endParaRPr lang="en-US" sz="2000" dirty="0" smtClean="0">
              <a:solidFill>
                <a:schemeClr val="tx1"/>
              </a:solidFill>
              <a:latin typeface="Garamond" pitchFamily="18" charset="0"/>
              <a:cs typeface="+mn-cs"/>
            </a:endParaRPr>
          </a:p>
        </p:txBody>
      </p:sp>
      <p:sp>
        <p:nvSpPr>
          <p:cNvPr id="35844" name="Slide Number Placeholder 4"/>
          <p:cNvSpPr>
            <a:spLocks noGrp="1"/>
          </p:cNvSpPr>
          <p:nvPr>
            <p:ph type="sldNum" sz="quarter" idx="12"/>
          </p:nvPr>
        </p:nvSpPr>
        <p:spPr>
          <a:noFill/>
        </p:spPr>
        <p:txBody>
          <a:bodyPr/>
          <a:lstStyle/>
          <a:p>
            <a:fld id="{153BA8CA-4CC0-44EF-98C9-5AE8E28DB10A}" type="slidenum">
              <a:rPr lang="en-US" smtClean="0">
                <a:latin typeface="Arial" pitchFamily="34" charset="0"/>
                <a:ea typeface="ＭＳ Ｐゴシック" pitchFamily="34" charset="-128"/>
              </a:rPr>
              <a:pPr/>
              <a:t>56</a:t>
            </a:fld>
            <a:endParaRPr lang="en-US" smtClean="0">
              <a:latin typeface="Arial" pitchFamily="34" charset="0"/>
              <a:ea typeface="ＭＳ Ｐゴシック" pitchFamily="34" charset="-128"/>
            </a:endParaRPr>
          </a:p>
        </p:txBody>
      </p:sp>
      <p:pic>
        <p:nvPicPr>
          <p:cNvPr id="35845" name="Picture 3"/>
          <p:cNvPicPr>
            <a:picLocks noChangeAspect="1" noChangeArrowheads="1"/>
          </p:cNvPicPr>
          <p:nvPr/>
        </p:nvPicPr>
        <p:blipFill>
          <a:blip r:embed="rId5" cstate="print"/>
          <a:srcRect/>
          <a:stretch>
            <a:fillRect/>
          </a:stretch>
        </p:blipFill>
        <p:spPr bwMode="auto">
          <a:xfrm>
            <a:off x="3492500" y="5229225"/>
            <a:ext cx="166688" cy="225425"/>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96975"/>
            <a:ext cx="7162800" cy="576263"/>
          </a:xfrm>
        </p:spPr>
        <p:txBody>
          <a:bodyPr/>
          <a:lstStyle/>
          <a:p>
            <a:pPr algn="ctr" eaLnBrk="1" hangingPunct="1">
              <a:defRPr/>
            </a:pPr>
            <a:r>
              <a:rPr lang="en-US" sz="4000" b="1" u="sng" dirty="0" smtClean="0">
                <a:latin typeface="Candara" pitchFamily="34" charset="0"/>
              </a:rPr>
              <a:t>ILLEGAL WORKERS</a:t>
            </a:r>
            <a:endParaRPr lang="en-US" sz="4000" u="sng" cap="small" dirty="0" smtClean="0"/>
          </a:p>
        </p:txBody>
      </p:sp>
      <p:sp>
        <p:nvSpPr>
          <p:cNvPr id="15363" name="Rectangle 3"/>
          <p:cNvSpPr>
            <a:spLocks noGrp="1" noChangeArrowheads="1"/>
          </p:cNvSpPr>
          <p:nvPr>
            <p:ph type="subTitle" idx="1"/>
          </p:nvPr>
        </p:nvSpPr>
        <p:spPr>
          <a:xfrm>
            <a:off x="323850" y="2060575"/>
            <a:ext cx="8424863" cy="4105275"/>
          </a:xfrm>
        </p:spPr>
        <p:txBody>
          <a:bodyPr/>
          <a:lstStyle/>
          <a:p>
            <a:pPr>
              <a:buFontTx/>
              <a:buChar char="•"/>
            </a:pPr>
            <a:r>
              <a:rPr lang="en-GB" dirty="0" smtClean="0">
                <a:solidFill>
                  <a:schemeClr val="tx1"/>
                </a:solidFill>
                <a:latin typeface="Candara" pitchFamily="34" charset="0"/>
              </a:rPr>
              <a:t> Impact of </a:t>
            </a:r>
            <a:r>
              <a:rPr lang="en-GB" b="1" u="sng" dirty="0" smtClean="0">
                <a:solidFill>
                  <a:schemeClr val="tx1"/>
                </a:solidFill>
                <a:latin typeface="Candara" pitchFamily="34" charset="0"/>
              </a:rPr>
              <a:t>Immigration Bill </a:t>
            </a:r>
            <a:r>
              <a:rPr lang="en-GB" b="1" u="sng" dirty="0" smtClean="0">
                <a:solidFill>
                  <a:schemeClr val="tx1"/>
                </a:solidFill>
                <a:latin typeface="Candara" pitchFamily="34" charset="0"/>
              </a:rPr>
              <a:t>2015</a:t>
            </a:r>
            <a:r>
              <a:rPr lang="en-GB" dirty="0" smtClean="0">
                <a:solidFill>
                  <a:schemeClr val="tx1"/>
                </a:solidFill>
                <a:latin typeface="Candara" pitchFamily="34" charset="0"/>
              </a:rPr>
              <a:t> </a:t>
            </a:r>
            <a:r>
              <a:rPr lang="en-GB" dirty="0" smtClean="0">
                <a:solidFill>
                  <a:schemeClr val="tx1"/>
                </a:solidFill>
                <a:latin typeface="Candara" pitchFamily="34" charset="0"/>
              </a:rPr>
              <a:t>(published 17.9.15)</a:t>
            </a:r>
          </a:p>
          <a:p>
            <a:endParaRPr lang="en-GB" sz="1000" dirty="0" smtClean="0">
              <a:solidFill>
                <a:schemeClr val="tx1"/>
              </a:solidFill>
              <a:latin typeface="Candara" pitchFamily="34" charset="0"/>
            </a:endParaRPr>
          </a:p>
          <a:p>
            <a:pPr>
              <a:buFontTx/>
              <a:buChar char="•"/>
            </a:pPr>
            <a:r>
              <a:rPr lang="en-GB" dirty="0" smtClean="0">
                <a:solidFill>
                  <a:schemeClr val="tx1"/>
                </a:solidFill>
                <a:latin typeface="Candara" pitchFamily="34" charset="0"/>
              </a:rPr>
              <a:t>James </a:t>
            </a:r>
            <a:r>
              <a:rPr lang="en-GB" dirty="0" err="1" smtClean="0">
                <a:solidFill>
                  <a:schemeClr val="tx1"/>
                </a:solidFill>
                <a:latin typeface="Candara" pitchFamily="34" charset="0"/>
              </a:rPr>
              <a:t>Brokenshire</a:t>
            </a:r>
            <a:r>
              <a:rPr lang="en-GB" dirty="0" smtClean="0">
                <a:solidFill>
                  <a:schemeClr val="tx1"/>
                </a:solidFill>
                <a:latin typeface="Candara" pitchFamily="34" charset="0"/>
              </a:rPr>
              <a:t> MP, Immigration Minister:</a:t>
            </a:r>
          </a:p>
          <a:p>
            <a:pPr>
              <a:buFontTx/>
              <a:buChar char="•"/>
            </a:pPr>
            <a:endParaRPr lang="en-GB" sz="1000" dirty="0" smtClean="0">
              <a:solidFill>
                <a:schemeClr val="tx1"/>
              </a:solidFill>
              <a:latin typeface="Candara" pitchFamily="34" charset="0"/>
            </a:endParaRPr>
          </a:p>
          <a:p>
            <a:r>
              <a:rPr lang="en-GB" i="1" dirty="0" smtClean="0">
                <a:solidFill>
                  <a:schemeClr val="tx1"/>
                </a:solidFill>
                <a:latin typeface="Candara" pitchFamily="34" charset="0"/>
              </a:rPr>
              <a:t>“Rogue employers will feel the full force of Government machinery … undocumented workers will face the prospect of a prison term”</a:t>
            </a:r>
          </a:p>
          <a:p>
            <a:pPr>
              <a:buFontTx/>
              <a:buChar char="•"/>
            </a:pPr>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a:p>
            <a:endParaRPr lang="en-GB" sz="2400" i="1" u="sng" dirty="0" smtClean="0">
              <a:solidFill>
                <a:schemeClr val="tx1"/>
              </a:solidFill>
              <a:latin typeface="Candara" pitchFamily="34" charset="0"/>
            </a:endParaRPr>
          </a:p>
        </p:txBody>
      </p:sp>
      <p:pic>
        <p:nvPicPr>
          <p:cNvPr id="15364" name="Picture 2"/>
          <p:cNvPicPr>
            <a:picLocks noChangeAspect="1" noChangeArrowheads="1"/>
          </p:cNvPicPr>
          <p:nvPr/>
        </p:nvPicPr>
        <p:blipFill>
          <a:blip r:embed="rId3" cstate="print"/>
          <a:srcRect/>
          <a:stretch>
            <a:fillRect/>
          </a:stretch>
        </p:blipFill>
        <p:spPr bwMode="auto">
          <a:xfrm>
            <a:off x="6516688" y="4437063"/>
            <a:ext cx="2214562" cy="1738312"/>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96975"/>
            <a:ext cx="7162800" cy="576263"/>
          </a:xfrm>
        </p:spPr>
        <p:txBody>
          <a:bodyPr/>
          <a:lstStyle/>
          <a:p>
            <a:pPr algn="ctr" eaLnBrk="1" hangingPunct="1">
              <a:defRPr/>
            </a:pPr>
            <a:r>
              <a:rPr lang="en-US" sz="4000" b="1" u="sng" dirty="0" smtClean="0">
                <a:latin typeface="Candara" pitchFamily="34" charset="0"/>
              </a:rPr>
              <a:t>ILLEGAL WORKERS</a:t>
            </a:r>
            <a:endParaRPr lang="en-US" sz="4000" u="sng" cap="small" dirty="0" smtClean="0"/>
          </a:p>
        </p:txBody>
      </p:sp>
      <p:sp>
        <p:nvSpPr>
          <p:cNvPr id="16387" name="Rectangle 3"/>
          <p:cNvSpPr>
            <a:spLocks noGrp="1" noChangeArrowheads="1"/>
          </p:cNvSpPr>
          <p:nvPr>
            <p:ph type="subTitle" idx="1"/>
          </p:nvPr>
        </p:nvSpPr>
        <p:spPr>
          <a:xfrm>
            <a:off x="323850" y="2060575"/>
            <a:ext cx="8424863" cy="4105275"/>
          </a:xfrm>
        </p:spPr>
        <p:txBody>
          <a:bodyPr/>
          <a:lstStyle/>
          <a:p>
            <a:pPr>
              <a:buFontTx/>
              <a:buChar char="•"/>
            </a:pPr>
            <a:r>
              <a:rPr lang="en-GB" smtClean="0">
                <a:solidFill>
                  <a:schemeClr val="tx1"/>
                </a:solidFill>
                <a:latin typeface="Candara" pitchFamily="34" charset="0"/>
              </a:rPr>
              <a:t> Offence of employing a worker “</a:t>
            </a:r>
            <a:r>
              <a:rPr lang="en-GB" i="1" smtClean="0">
                <a:solidFill>
                  <a:schemeClr val="tx1"/>
                </a:solidFill>
                <a:latin typeface="Candara" pitchFamily="34" charset="0"/>
              </a:rPr>
              <a:t>knowing or having </a:t>
            </a:r>
            <a:r>
              <a:rPr lang="en-GB" b="1" i="1" u="sng" smtClean="0">
                <a:solidFill>
                  <a:schemeClr val="tx1"/>
                </a:solidFill>
                <a:latin typeface="Candara" pitchFamily="34" charset="0"/>
              </a:rPr>
              <a:t>reasonable cause to believe</a:t>
            </a:r>
            <a:r>
              <a:rPr lang="en-GB" i="1" smtClean="0">
                <a:solidFill>
                  <a:schemeClr val="tx1"/>
                </a:solidFill>
                <a:latin typeface="Candara" pitchFamily="34" charset="0"/>
              </a:rPr>
              <a:t>” </a:t>
            </a:r>
            <a:r>
              <a:rPr lang="en-GB" smtClean="0">
                <a:solidFill>
                  <a:schemeClr val="tx1"/>
                </a:solidFill>
                <a:latin typeface="Candara" pitchFamily="34" charset="0"/>
              </a:rPr>
              <a:t>no right to work in UK</a:t>
            </a:r>
          </a:p>
          <a:p>
            <a:endParaRPr lang="en-GB" sz="1000" smtClean="0">
              <a:solidFill>
                <a:schemeClr val="tx1"/>
              </a:solidFill>
              <a:latin typeface="Candara" pitchFamily="34" charset="0"/>
            </a:endParaRPr>
          </a:p>
          <a:p>
            <a:pPr>
              <a:buFontTx/>
              <a:buChar char="•"/>
            </a:pPr>
            <a:r>
              <a:rPr lang="en-GB" smtClean="0">
                <a:solidFill>
                  <a:schemeClr val="tx1"/>
                </a:solidFill>
                <a:latin typeface="Candara" pitchFamily="34" charset="0"/>
              </a:rPr>
              <a:t>Increase in max penalty from 2 to 5 years prison</a:t>
            </a:r>
          </a:p>
          <a:p>
            <a:endParaRPr lang="en-GB" smtClean="0">
              <a:solidFill>
                <a:schemeClr val="tx1"/>
              </a:solidFill>
              <a:latin typeface="Candara" pitchFamily="34" charset="0"/>
            </a:endParaRPr>
          </a:p>
          <a:p>
            <a:pPr>
              <a:buFontTx/>
              <a:buChar char="•"/>
            </a:pPr>
            <a:r>
              <a:rPr lang="en-GB" smtClean="0">
                <a:solidFill>
                  <a:schemeClr val="tx1"/>
                </a:solidFill>
                <a:latin typeface="Candara" pitchFamily="34" charset="0"/>
              </a:rPr>
              <a:t>Sliding scale of punishment if employer reports worker.</a:t>
            </a: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96975"/>
            <a:ext cx="7162800" cy="576263"/>
          </a:xfrm>
        </p:spPr>
        <p:txBody>
          <a:bodyPr/>
          <a:lstStyle/>
          <a:p>
            <a:pPr algn="ctr" eaLnBrk="1" hangingPunct="1">
              <a:defRPr/>
            </a:pPr>
            <a:r>
              <a:rPr lang="en-US" sz="4000" b="1" u="sng" dirty="0" smtClean="0">
                <a:latin typeface="Candara" pitchFamily="34" charset="0"/>
              </a:rPr>
              <a:t>ILLEGAL WORKERS</a:t>
            </a:r>
            <a:endParaRPr lang="en-US" sz="4000" u="sng" cap="small" dirty="0" smtClean="0"/>
          </a:p>
        </p:txBody>
      </p:sp>
      <p:sp>
        <p:nvSpPr>
          <p:cNvPr id="17411" name="Rectangle 3"/>
          <p:cNvSpPr>
            <a:spLocks noGrp="1" noChangeArrowheads="1"/>
          </p:cNvSpPr>
          <p:nvPr>
            <p:ph type="subTitle" idx="1"/>
          </p:nvPr>
        </p:nvSpPr>
        <p:spPr>
          <a:xfrm>
            <a:off x="323850" y="2060575"/>
            <a:ext cx="8424863" cy="4105275"/>
          </a:xfrm>
        </p:spPr>
        <p:txBody>
          <a:bodyPr/>
          <a:lstStyle/>
          <a:p>
            <a:pPr>
              <a:buFontTx/>
              <a:buChar char="•"/>
            </a:pPr>
            <a:r>
              <a:rPr lang="en-GB" smtClean="0">
                <a:solidFill>
                  <a:schemeClr val="tx1"/>
                </a:solidFill>
                <a:latin typeface="Candara" pitchFamily="34" charset="0"/>
              </a:rPr>
              <a:t> Proposes significant amendments to Licensing Act 2003</a:t>
            </a:r>
          </a:p>
          <a:p>
            <a:endParaRPr lang="en-GB" sz="1000" smtClean="0">
              <a:solidFill>
                <a:schemeClr val="tx1"/>
              </a:solidFill>
              <a:latin typeface="Candara" pitchFamily="34" charset="0"/>
            </a:endParaRPr>
          </a:p>
          <a:p>
            <a:pPr>
              <a:buFontTx/>
              <a:buChar char="•"/>
            </a:pPr>
            <a:r>
              <a:rPr lang="en-GB" smtClean="0">
                <a:solidFill>
                  <a:schemeClr val="tx1"/>
                </a:solidFill>
                <a:latin typeface="Candara" pitchFamily="34" charset="0"/>
              </a:rPr>
              <a:t> Inserts s.192A – defining “</a:t>
            </a:r>
            <a:r>
              <a:rPr lang="en-GB" i="1" smtClean="0">
                <a:solidFill>
                  <a:schemeClr val="tx1"/>
                </a:solidFill>
                <a:latin typeface="Candara" pitchFamily="34" charset="0"/>
              </a:rPr>
              <a:t>entitlement to work in the UK</a:t>
            </a:r>
            <a:r>
              <a:rPr lang="en-GB" smtClean="0">
                <a:solidFill>
                  <a:schemeClr val="tx1"/>
                </a:solidFill>
                <a:latin typeface="Candara" pitchFamily="34" charset="0"/>
              </a:rPr>
              <a:t>”</a:t>
            </a:r>
          </a:p>
          <a:p>
            <a:endParaRPr lang="en-GB" sz="1000" smtClean="0">
              <a:solidFill>
                <a:schemeClr val="tx1"/>
              </a:solidFill>
              <a:latin typeface="Candara" pitchFamily="34" charset="0"/>
            </a:endParaRPr>
          </a:p>
          <a:p>
            <a:pPr>
              <a:buFontTx/>
              <a:buChar char="•"/>
            </a:pPr>
            <a:r>
              <a:rPr lang="en-GB" smtClean="0">
                <a:solidFill>
                  <a:schemeClr val="tx1"/>
                </a:solidFill>
                <a:latin typeface="Candara" pitchFamily="34" charset="0"/>
              </a:rPr>
              <a:t>Secretary of State becomes a Responsible Authority</a:t>
            </a:r>
          </a:p>
          <a:p>
            <a:endParaRPr lang="en-GB" sz="1000" smtClean="0">
              <a:solidFill>
                <a:schemeClr val="tx1"/>
              </a:solidFill>
              <a:latin typeface="Candara" pitchFamily="34" charset="0"/>
            </a:endParaRPr>
          </a:p>
          <a:p>
            <a:endParaRPr lang="en-GB"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1188" y="1125538"/>
            <a:ext cx="7162800" cy="574675"/>
          </a:xfrm>
        </p:spPr>
        <p:txBody>
          <a:bodyPr/>
          <a:lstStyle/>
          <a:p>
            <a:pPr algn="ctr" eaLnBrk="1" hangingPunct="1">
              <a:defRPr/>
            </a:pPr>
            <a:r>
              <a:rPr lang="en-US" sz="3600" b="1" u="sng" dirty="0" smtClean="0">
                <a:latin typeface="Candara" pitchFamily="34" charset="0"/>
              </a:rPr>
              <a:t>ILLEGAL WORKERS</a:t>
            </a:r>
            <a:endParaRPr lang="en-US" sz="3600" u="sng" cap="small" dirty="0" smtClean="0"/>
          </a:p>
        </p:txBody>
      </p:sp>
      <p:sp>
        <p:nvSpPr>
          <p:cNvPr id="18435" name="Rectangle 3"/>
          <p:cNvSpPr>
            <a:spLocks noGrp="1" noChangeArrowheads="1"/>
          </p:cNvSpPr>
          <p:nvPr>
            <p:ph type="subTitle" idx="1"/>
          </p:nvPr>
        </p:nvSpPr>
        <p:spPr>
          <a:xfrm>
            <a:off x="250825" y="2133600"/>
            <a:ext cx="8713788" cy="4103688"/>
          </a:xfrm>
        </p:spPr>
        <p:txBody>
          <a:bodyPr/>
          <a:lstStyle/>
          <a:p>
            <a:pPr>
              <a:buFontTx/>
              <a:buChar char="•"/>
            </a:pPr>
            <a:r>
              <a:rPr lang="en-GB" smtClean="0">
                <a:solidFill>
                  <a:schemeClr val="tx1"/>
                </a:solidFill>
                <a:latin typeface="Candara" pitchFamily="34" charset="0"/>
              </a:rPr>
              <a:t>Individual resident in UK may not apply for a </a:t>
            </a:r>
            <a:r>
              <a:rPr lang="en-GB" b="1" u="sng" smtClean="0">
                <a:solidFill>
                  <a:schemeClr val="tx1"/>
                </a:solidFill>
                <a:latin typeface="Candara" pitchFamily="34" charset="0"/>
              </a:rPr>
              <a:t>Premises Licence</a:t>
            </a:r>
            <a:r>
              <a:rPr lang="en-GB" smtClean="0">
                <a:solidFill>
                  <a:schemeClr val="tx1"/>
                </a:solidFill>
                <a:latin typeface="Candara" pitchFamily="34" charset="0"/>
              </a:rPr>
              <a:t> unless entitled to work in UK</a:t>
            </a:r>
          </a:p>
          <a:p>
            <a:endParaRPr lang="en-GB" smtClean="0">
              <a:solidFill>
                <a:schemeClr val="tx1"/>
              </a:solidFill>
              <a:latin typeface="Candara" pitchFamily="34" charset="0"/>
            </a:endParaRPr>
          </a:p>
          <a:p>
            <a:pPr>
              <a:buFontTx/>
              <a:buChar char="•"/>
            </a:pPr>
            <a:r>
              <a:rPr lang="en-GB" smtClean="0">
                <a:solidFill>
                  <a:schemeClr val="tx1"/>
                </a:solidFill>
                <a:latin typeface="Candara" pitchFamily="34" charset="0"/>
              </a:rPr>
              <a:t>Premises Licence </a:t>
            </a:r>
            <a:r>
              <a:rPr lang="en-GB" b="1" u="sng" smtClean="0">
                <a:solidFill>
                  <a:schemeClr val="tx1"/>
                </a:solidFill>
                <a:latin typeface="Candara" pitchFamily="34" charset="0"/>
              </a:rPr>
              <a:t>lapses</a:t>
            </a:r>
            <a:r>
              <a:rPr lang="en-GB" smtClean="0">
                <a:solidFill>
                  <a:schemeClr val="tx1"/>
                </a:solidFill>
                <a:latin typeface="Candara" pitchFamily="34" charset="0"/>
              </a:rPr>
              <a:t> if holder ceases to be entitled to work in UK</a:t>
            </a:r>
          </a:p>
          <a:p>
            <a:endParaRPr lang="en-GB" sz="1000" smtClean="0">
              <a:solidFill>
                <a:schemeClr val="tx1"/>
              </a:solidFill>
              <a:latin typeface="Candara" pitchFamily="34" charset="0"/>
            </a:endParaRPr>
          </a:p>
          <a:p>
            <a:endParaRPr lang="en-GB"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a:p>
            <a:endParaRPr lang="en-GB" sz="2400" i="1" u="sng" smtClean="0">
              <a:solidFill>
                <a:schemeClr val="tx1"/>
              </a:solidFill>
              <a:latin typeface="Candara" pitchFamily="34" charset="0"/>
            </a:endParaRPr>
          </a:p>
        </p:txBody>
      </p:sp>
    </p:spTree>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DIN-Light"/>
        <a:ea typeface="ＭＳ Ｐゴシック"/>
        <a:cs typeface=""/>
      </a:majorFont>
      <a:minorFont>
        <a:latin typeface="DIN-Bold"/>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4903</TotalTime>
  <Words>2713</Words>
  <Application>Microsoft Office PowerPoint</Application>
  <PresentationFormat>On-screen Show (4:3)</PresentationFormat>
  <Paragraphs>615</Paragraphs>
  <Slides>56</Slides>
  <Notes>55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56</vt:i4>
      </vt:variant>
    </vt:vector>
  </HeadingPairs>
  <TitlesOfParts>
    <vt:vector size="64" baseType="lpstr">
      <vt:lpstr>Arial</vt:lpstr>
      <vt:lpstr>Calibri</vt:lpstr>
      <vt:lpstr>Candara</vt:lpstr>
      <vt:lpstr>DIN-Bold</vt:lpstr>
      <vt:lpstr>DIN-Light</vt:lpstr>
      <vt:lpstr>Garamond</vt:lpstr>
      <vt:lpstr>ＭＳ Ｐゴシック</vt:lpstr>
      <vt:lpstr>Blank Presentation</vt:lpstr>
      <vt:lpstr>Pubwatch Legal round-up  </vt:lpstr>
      <vt:lpstr>ILLEGAL WORKERS</vt:lpstr>
      <vt:lpstr>ILLEGAL WORKERS</vt:lpstr>
      <vt:lpstr>ILLEGAL WORKERS</vt:lpstr>
      <vt:lpstr>ILLEGAL WORKERS</vt:lpstr>
      <vt:lpstr>ILLEGAL WORKERS</vt:lpstr>
      <vt:lpstr>ILLEGAL WORKERS</vt:lpstr>
      <vt:lpstr>ILLEGAL WORKERS</vt:lpstr>
      <vt:lpstr>ILLEGAL WORKERS</vt:lpstr>
      <vt:lpstr>ILLEGAL WORKERS</vt:lpstr>
      <vt:lpstr>ILLEGAL WORKERS</vt:lpstr>
      <vt:lpstr>ILLEGAL WORKERS</vt:lpstr>
      <vt:lpstr>ILLEGAL WORKERS</vt:lpstr>
      <vt:lpstr>ILLEGAL WORKERS</vt:lpstr>
      <vt:lpstr>ILLEGAL WORKERS</vt:lpstr>
      <vt:lpstr>ILLEGAL WORKERS</vt:lpstr>
      <vt:lpstr>MINIMUM UNIT PRICING</vt:lpstr>
      <vt:lpstr>MINIMUM UNIT PRICING</vt:lpstr>
      <vt:lpstr>MINIMUM UNIT PRICING</vt:lpstr>
      <vt:lpstr>MINIMUM UNIT PRICING</vt:lpstr>
      <vt:lpstr>MINIMUM UNIT PRICING</vt:lpstr>
      <vt:lpstr>MINIMUM UNIT PRICING</vt:lpstr>
      <vt:lpstr>LICENSING APPEALS</vt:lpstr>
      <vt:lpstr>LICENSING APPEALS</vt:lpstr>
      <vt:lpstr>LICENSING APPEALS</vt:lpstr>
      <vt:lpstr>LICENSING APPEALS</vt:lpstr>
      <vt:lpstr>APPEAL COSTS FOR NON-PARTIES</vt:lpstr>
      <vt:lpstr>APPEAL COSTS FOR NON-PARTIES</vt:lpstr>
      <vt:lpstr>APPEAL COSTS FOR NON-PARTIES</vt:lpstr>
      <vt:lpstr>APPEAL COSTS FOR NON-PARTIES</vt:lpstr>
      <vt:lpstr>TENS </vt:lpstr>
      <vt:lpstr>SUMMARY REVIEWS </vt:lpstr>
      <vt:lpstr>SUMMARY REVIEWS </vt:lpstr>
      <vt:lpstr>PERSONAL LICENCES </vt:lpstr>
      <vt:lpstr>PERSONAL LICENCES </vt:lpstr>
      <vt:lpstr>PERSONAL LICENCES </vt:lpstr>
      <vt:lpstr>PERSONAL LICENCES </vt:lpstr>
      <vt:lpstr>DEFINITION OF ALCOHOL</vt:lpstr>
      <vt:lpstr>BINGO IN PUBS </vt:lpstr>
      <vt:lpstr>BINGO IN PUBS </vt:lpstr>
      <vt:lpstr>BINGO IN PUBS </vt:lpstr>
      <vt:lpstr>BINGO IN PUBS </vt:lpstr>
      <vt:lpstr>BINGO IN PUBS </vt:lpstr>
      <vt:lpstr>BINGO IN PUBS </vt:lpstr>
      <vt:lpstr>BINGO IN PUBS </vt:lpstr>
      <vt:lpstr>BINGO IN PUBS </vt:lpstr>
      <vt:lpstr>BINGO IN PUBS </vt:lpstr>
      <vt:lpstr> ALCOHOL WHOLESALER REGISTRATION SCHEME </vt:lpstr>
      <vt:lpstr> ALCOHOL WHOLESALER REGISTRATION SCHEME </vt:lpstr>
      <vt:lpstr> ALCOHOL WHOLESALER REGISTRATION SCHEME </vt:lpstr>
      <vt:lpstr>DE-REGULATION OF ENTERTAINMENT </vt:lpstr>
      <vt:lpstr>DE-REGULATION OF ENTERTAINMENT </vt:lpstr>
      <vt:lpstr>DE-REGULATION OF ENTERTAINMENT </vt:lpstr>
      <vt:lpstr>HEMMING - FEES </vt:lpstr>
      <vt:lpstr>HEMMING - FEES </vt:lpstr>
      <vt:lpstr>Further information:</vt:lpstr>
    </vt:vector>
  </TitlesOfParts>
  <Company>Ralph Murray User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Ralph Murray User</dc:creator>
  <cp:lastModifiedBy>Gary Grant</cp:lastModifiedBy>
  <cp:revision>494</cp:revision>
  <cp:lastPrinted>2016-02-19T17:23:39Z</cp:lastPrinted>
  <dcterms:created xsi:type="dcterms:W3CDTF">2009-10-09T14:04:35Z</dcterms:created>
  <dcterms:modified xsi:type="dcterms:W3CDTF">2016-02-19T17:42:59Z</dcterms:modified>
</cp:coreProperties>
</file>