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311" r:id="rId3"/>
    <p:sldId id="313" r:id="rId4"/>
    <p:sldId id="314" r:id="rId5"/>
    <p:sldId id="312" r:id="rId6"/>
    <p:sldId id="301" r:id="rId7"/>
    <p:sldId id="304" r:id="rId8"/>
    <p:sldId id="305" r:id="rId9"/>
    <p:sldId id="306" r:id="rId10"/>
    <p:sldId id="281" r:id="rId11"/>
    <p:sldId id="285" r:id="rId12"/>
    <p:sldId id="286" r:id="rId13"/>
    <p:sldId id="284" r:id="rId14"/>
    <p:sldId id="282" r:id="rId15"/>
    <p:sldId id="283" r:id="rId16"/>
    <p:sldId id="322" r:id="rId17"/>
    <p:sldId id="287" r:id="rId18"/>
    <p:sldId id="288" r:id="rId19"/>
    <p:sldId id="289" r:id="rId20"/>
    <p:sldId id="294" r:id="rId21"/>
    <p:sldId id="307" r:id="rId22"/>
    <p:sldId id="308" r:id="rId23"/>
    <p:sldId id="302" r:id="rId24"/>
    <p:sldId id="309" r:id="rId25"/>
    <p:sldId id="310" r:id="rId26"/>
    <p:sldId id="290" r:id="rId27"/>
    <p:sldId id="291" r:id="rId28"/>
    <p:sldId id="292" r:id="rId29"/>
    <p:sldId id="296" r:id="rId30"/>
    <p:sldId id="297" r:id="rId31"/>
    <p:sldId id="298" r:id="rId32"/>
    <p:sldId id="300" r:id="rId33"/>
    <p:sldId id="321" r:id="rId34"/>
    <p:sldId id="315" r:id="rId35"/>
    <p:sldId id="316" r:id="rId36"/>
    <p:sldId id="323" r:id="rId37"/>
    <p:sldId id="318" r:id="rId38"/>
    <p:sldId id="319" r:id="rId39"/>
    <p:sldId id="320" r:id="rId40"/>
    <p:sldId id="26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00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81" d="100"/>
          <a:sy n="81" d="100"/>
        </p:scale>
        <p:origin x="120" y="6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C9AF0-642A-47F5-A593-62339F530936}" type="doc">
      <dgm:prSet loTypeId="urn:microsoft.com/office/officeart/2008/layout/LinedList" loCatId="list" qsTypeId="urn:microsoft.com/office/officeart/2005/8/quickstyle/simple3" qsCatId="simple" csTypeId="urn:microsoft.com/office/officeart/2005/8/colors/colorful5" csCatId="colorful" phldr="1"/>
      <dgm:spPr/>
      <dgm:t>
        <a:bodyPr/>
        <a:lstStyle/>
        <a:p>
          <a:endParaRPr lang="en-US"/>
        </a:p>
      </dgm:t>
    </dgm:pt>
    <dgm:pt modelId="{94FA0B7B-C18D-4F02-8E3D-E912AD43A82D}">
      <dgm:prSet custT="1"/>
      <dgm:spPr/>
      <dgm:t>
        <a:bodyPr/>
        <a:lstStyle/>
        <a:p>
          <a:r>
            <a:rPr lang="en-GB" sz="4400" dirty="0">
              <a:solidFill>
                <a:schemeClr val="tx1"/>
              </a:solidFill>
            </a:rPr>
            <a:t>Chris Stevens Licensing Officer Northamptonshire Police </a:t>
          </a:r>
          <a:endParaRPr lang="en-US" sz="4400" dirty="0">
            <a:solidFill>
              <a:schemeClr val="tx1"/>
            </a:solidFill>
          </a:endParaRPr>
        </a:p>
      </dgm:t>
    </dgm:pt>
    <dgm:pt modelId="{AF08AE80-3920-4D0F-A485-74278FFE9055}" type="parTrans" cxnId="{96E58F4F-613E-49EF-89F6-0B9A5179192C}">
      <dgm:prSet/>
      <dgm:spPr/>
      <dgm:t>
        <a:bodyPr/>
        <a:lstStyle/>
        <a:p>
          <a:endParaRPr lang="en-US"/>
        </a:p>
      </dgm:t>
    </dgm:pt>
    <dgm:pt modelId="{B93F9A7F-6B13-49C7-B226-D968B836A30F}" type="sibTrans" cxnId="{96E58F4F-613E-49EF-89F6-0B9A5179192C}">
      <dgm:prSet/>
      <dgm:spPr/>
      <dgm:t>
        <a:bodyPr/>
        <a:lstStyle/>
        <a:p>
          <a:endParaRPr lang="en-US"/>
        </a:p>
      </dgm:t>
    </dgm:pt>
    <dgm:pt modelId="{D884D77A-6CC3-4AAF-81EA-8D1A67A43150}">
      <dgm:prSet custT="1"/>
      <dgm:spPr/>
      <dgm:t>
        <a:bodyPr/>
        <a:lstStyle/>
        <a:p>
          <a:r>
            <a:rPr lang="en-GB" sz="4400" dirty="0">
              <a:solidFill>
                <a:schemeClr val="tx1"/>
              </a:solidFill>
            </a:rPr>
            <a:t>Jo Cox-Brown</a:t>
          </a:r>
          <a:endParaRPr lang="en-US" sz="4400" dirty="0">
            <a:solidFill>
              <a:schemeClr val="tx1"/>
            </a:solidFill>
          </a:endParaRPr>
        </a:p>
      </dgm:t>
    </dgm:pt>
    <dgm:pt modelId="{D409088B-2D14-4829-9531-262132DB9BF5}" type="parTrans" cxnId="{64EC3DA9-9598-407E-953E-6AFF81FB7128}">
      <dgm:prSet/>
      <dgm:spPr/>
      <dgm:t>
        <a:bodyPr/>
        <a:lstStyle/>
        <a:p>
          <a:endParaRPr lang="en-US"/>
        </a:p>
      </dgm:t>
    </dgm:pt>
    <dgm:pt modelId="{BE7BFD79-1DAA-4973-8F64-0745D216307E}" type="sibTrans" cxnId="{64EC3DA9-9598-407E-953E-6AFF81FB7128}">
      <dgm:prSet/>
      <dgm:spPr/>
      <dgm:t>
        <a:bodyPr/>
        <a:lstStyle/>
        <a:p>
          <a:endParaRPr lang="en-US"/>
        </a:p>
      </dgm:t>
    </dgm:pt>
    <dgm:pt modelId="{F7D5EEFE-EA53-4C68-9CD1-D980FB695569}" type="pres">
      <dgm:prSet presAssocID="{648C9AF0-642A-47F5-A593-62339F530936}" presName="vert0" presStyleCnt="0">
        <dgm:presLayoutVars>
          <dgm:dir/>
          <dgm:animOne val="branch"/>
          <dgm:animLvl val="lvl"/>
        </dgm:presLayoutVars>
      </dgm:prSet>
      <dgm:spPr/>
    </dgm:pt>
    <dgm:pt modelId="{58625CCD-B488-4388-ADDA-219C2CAC86B3}" type="pres">
      <dgm:prSet presAssocID="{94FA0B7B-C18D-4F02-8E3D-E912AD43A82D}" presName="thickLine" presStyleLbl="alignNode1" presStyleIdx="0" presStyleCnt="2"/>
      <dgm:spPr/>
    </dgm:pt>
    <dgm:pt modelId="{68B91AF1-59A5-4DA0-9431-F0B60C0A014F}" type="pres">
      <dgm:prSet presAssocID="{94FA0B7B-C18D-4F02-8E3D-E912AD43A82D}" presName="horz1" presStyleCnt="0"/>
      <dgm:spPr/>
    </dgm:pt>
    <dgm:pt modelId="{48529F89-92DD-4A97-9B03-59B3C5A29907}" type="pres">
      <dgm:prSet presAssocID="{94FA0B7B-C18D-4F02-8E3D-E912AD43A82D}" presName="tx1" presStyleLbl="revTx" presStyleIdx="0" presStyleCnt="2"/>
      <dgm:spPr/>
    </dgm:pt>
    <dgm:pt modelId="{5A836512-BD7D-4B31-99EE-5AF47BF9652B}" type="pres">
      <dgm:prSet presAssocID="{94FA0B7B-C18D-4F02-8E3D-E912AD43A82D}" presName="vert1" presStyleCnt="0"/>
      <dgm:spPr/>
    </dgm:pt>
    <dgm:pt modelId="{B29B59A9-98F2-4F9D-B682-696122793795}" type="pres">
      <dgm:prSet presAssocID="{D884D77A-6CC3-4AAF-81EA-8D1A67A43150}" presName="thickLine" presStyleLbl="alignNode1" presStyleIdx="1" presStyleCnt="2"/>
      <dgm:spPr/>
    </dgm:pt>
    <dgm:pt modelId="{FE0B208D-0166-40B2-8D02-781535A9E99E}" type="pres">
      <dgm:prSet presAssocID="{D884D77A-6CC3-4AAF-81EA-8D1A67A43150}" presName="horz1" presStyleCnt="0"/>
      <dgm:spPr/>
    </dgm:pt>
    <dgm:pt modelId="{E35000B8-6C00-44E9-AD61-7E37AF266F20}" type="pres">
      <dgm:prSet presAssocID="{D884D77A-6CC3-4AAF-81EA-8D1A67A43150}" presName="tx1" presStyleLbl="revTx" presStyleIdx="1" presStyleCnt="2"/>
      <dgm:spPr/>
    </dgm:pt>
    <dgm:pt modelId="{F4ACD387-5B7F-4201-9A05-CAE1F9002FE2}" type="pres">
      <dgm:prSet presAssocID="{D884D77A-6CC3-4AAF-81EA-8D1A67A43150}" presName="vert1" presStyleCnt="0"/>
      <dgm:spPr/>
    </dgm:pt>
  </dgm:ptLst>
  <dgm:cxnLst>
    <dgm:cxn modelId="{35BB8B0D-A6F7-4425-AF4E-E0606BF0297C}" type="presOf" srcId="{648C9AF0-642A-47F5-A593-62339F530936}" destId="{F7D5EEFE-EA53-4C68-9CD1-D980FB695569}" srcOrd="0" destOrd="0" presId="urn:microsoft.com/office/officeart/2008/layout/LinedList"/>
    <dgm:cxn modelId="{96E58F4F-613E-49EF-89F6-0B9A5179192C}" srcId="{648C9AF0-642A-47F5-A593-62339F530936}" destId="{94FA0B7B-C18D-4F02-8E3D-E912AD43A82D}" srcOrd="0" destOrd="0" parTransId="{AF08AE80-3920-4D0F-A485-74278FFE9055}" sibTransId="{B93F9A7F-6B13-49C7-B226-D968B836A30F}"/>
    <dgm:cxn modelId="{3E834C88-4E57-404F-9732-2209F37668D4}" type="presOf" srcId="{D884D77A-6CC3-4AAF-81EA-8D1A67A43150}" destId="{E35000B8-6C00-44E9-AD61-7E37AF266F20}" srcOrd="0" destOrd="0" presId="urn:microsoft.com/office/officeart/2008/layout/LinedList"/>
    <dgm:cxn modelId="{86373396-9534-4DC5-8D49-3684F466B8D2}" type="presOf" srcId="{94FA0B7B-C18D-4F02-8E3D-E912AD43A82D}" destId="{48529F89-92DD-4A97-9B03-59B3C5A29907}" srcOrd="0" destOrd="0" presId="urn:microsoft.com/office/officeart/2008/layout/LinedList"/>
    <dgm:cxn modelId="{64EC3DA9-9598-407E-953E-6AFF81FB7128}" srcId="{648C9AF0-642A-47F5-A593-62339F530936}" destId="{D884D77A-6CC3-4AAF-81EA-8D1A67A43150}" srcOrd="1" destOrd="0" parTransId="{D409088B-2D14-4829-9531-262132DB9BF5}" sibTransId="{BE7BFD79-1DAA-4973-8F64-0745D216307E}"/>
    <dgm:cxn modelId="{3914D7C5-9B9C-4956-9633-C912AEF64CF8}" type="presParOf" srcId="{F7D5EEFE-EA53-4C68-9CD1-D980FB695569}" destId="{58625CCD-B488-4388-ADDA-219C2CAC86B3}" srcOrd="0" destOrd="0" presId="urn:microsoft.com/office/officeart/2008/layout/LinedList"/>
    <dgm:cxn modelId="{BEA1C12B-E56F-471E-8C1F-3ED6C50C5AD3}" type="presParOf" srcId="{F7D5EEFE-EA53-4C68-9CD1-D980FB695569}" destId="{68B91AF1-59A5-4DA0-9431-F0B60C0A014F}" srcOrd="1" destOrd="0" presId="urn:microsoft.com/office/officeart/2008/layout/LinedList"/>
    <dgm:cxn modelId="{27F2E3B7-FB3E-47A9-93C7-06BCD69CD1D8}" type="presParOf" srcId="{68B91AF1-59A5-4DA0-9431-F0B60C0A014F}" destId="{48529F89-92DD-4A97-9B03-59B3C5A29907}" srcOrd="0" destOrd="0" presId="urn:microsoft.com/office/officeart/2008/layout/LinedList"/>
    <dgm:cxn modelId="{9CCC1015-05D1-4561-A280-CC770F0778B7}" type="presParOf" srcId="{68B91AF1-59A5-4DA0-9431-F0B60C0A014F}" destId="{5A836512-BD7D-4B31-99EE-5AF47BF9652B}" srcOrd="1" destOrd="0" presId="urn:microsoft.com/office/officeart/2008/layout/LinedList"/>
    <dgm:cxn modelId="{8EB13060-6BFE-4C37-BEED-E841EBFC3EDB}" type="presParOf" srcId="{F7D5EEFE-EA53-4C68-9CD1-D980FB695569}" destId="{B29B59A9-98F2-4F9D-B682-696122793795}" srcOrd="2" destOrd="0" presId="urn:microsoft.com/office/officeart/2008/layout/LinedList"/>
    <dgm:cxn modelId="{BA447482-1CFC-4AFB-864B-15901AD40A64}" type="presParOf" srcId="{F7D5EEFE-EA53-4C68-9CD1-D980FB695569}" destId="{FE0B208D-0166-40B2-8D02-781535A9E99E}" srcOrd="3" destOrd="0" presId="urn:microsoft.com/office/officeart/2008/layout/LinedList"/>
    <dgm:cxn modelId="{EDC9679A-3E67-466C-A058-DB4E238B0B1C}" type="presParOf" srcId="{FE0B208D-0166-40B2-8D02-781535A9E99E}" destId="{E35000B8-6C00-44E9-AD61-7E37AF266F20}" srcOrd="0" destOrd="0" presId="urn:microsoft.com/office/officeart/2008/layout/LinedList"/>
    <dgm:cxn modelId="{1860C306-FF3F-4375-AF43-491D7778732F}" type="presParOf" srcId="{FE0B208D-0166-40B2-8D02-781535A9E99E}" destId="{F4ACD387-5B7F-4201-9A05-CAE1F9002FE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625CCD-B488-4388-ADDA-219C2CAC86B3}">
      <dsp:nvSpPr>
        <dsp:cNvPr id="0" name=""/>
        <dsp:cNvSpPr/>
      </dsp:nvSpPr>
      <dsp:spPr>
        <a:xfrm>
          <a:off x="0" y="0"/>
          <a:ext cx="10515600" cy="0"/>
        </a:xfrm>
        <a:prstGeom prst="lin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48529F89-92DD-4A97-9B03-59B3C5A29907}">
      <dsp:nvSpPr>
        <dsp:cNvPr id="0" name=""/>
        <dsp:cNvSpPr/>
      </dsp:nvSpPr>
      <dsp:spPr>
        <a:xfrm>
          <a:off x="0" y="0"/>
          <a:ext cx="10515600" cy="2077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dirty="0">
              <a:solidFill>
                <a:schemeClr val="tx1"/>
              </a:solidFill>
            </a:rPr>
            <a:t>Chris Stevens Licensing Officer Northamptonshire Police </a:t>
          </a:r>
          <a:endParaRPr lang="en-US" sz="4400" kern="1200" dirty="0">
            <a:solidFill>
              <a:schemeClr val="tx1"/>
            </a:solidFill>
          </a:endParaRPr>
        </a:p>
      </dsp:txBody>
      <dsp:txXfrm>
        <a:off x="0" y="0"/>
        <a:ext cx="10515600" cy="2077244"/>
      </dsp:txXfrm>
    </dsp:sp>
    <dsp:sp modelId="{B29B59A9-98F2-4F9D-B682-696122793795}">
      <dsp:nvSpPr>
        <dsp:cNvPr id="0" name=""/>
        <dsp:cNvSpPr/>
      </dsp:nvSpPr>
      <dsp:spPr>
        <a:xfrm>
          <a:off x="0" y="2077244"/>
          <a:ext cx="10515600" cy="0"/>
        </a:xfrm>
        <a:prstGeom prst="line">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35000B8-6C00-44E9-AD61-7E37AF266F20}">
      <dsp:nvSpPr>
        <dsp:cNvPr id="0" name=""/>
        <dsp:cNvSpPr/>
      </dsp:nvSpPr>
      <dsp:spPr>
        <a:xfrm>
          <a:off x="0" y="2077244"/>
          <a:ext cx="10515600" cy="2077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dirty="0">
              <a:solidFill>
                <a:schemeClr val="tx1"/>
              </a:solidFill>
            </a:rPr>
            <a:t>Jo Cox-Brown</a:t>
          </a:r>
          <a:endParaRPr lang="en-US" sz="4400" kern="1200" dirty="0">
            <a:solidFill>
              <a:schemeClr val="tx1"/>
            </a:solidFill>
          </a:endParaRPr>
        </a:p>
      </dsp:txBody>
      <dsp:txXfrm>
        <a:off x="0" y="2077244"/>
        <a:ext cx="10515600" cy="20772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1FD51-8F5D-4B14-ACD3-622928587EC4}" type="datetimeFigureOut">
              <a:rPr lang="en-GB" smtClean="0"/>
              <a:t>15/02/2018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452D5-258B-46F9-A5D7-74A8D1AEF932}" type="slidenum">
              <a:rPr lang="en-GB" smtClean="0"/>
              <a:t>‹#›</a:t>
            </a:fld>
            <a:endParaRPr lang="en-GB"/>
          </a:p>
        </p:txBody>
      </p:sp>
    </p:spTree>
    <p:extLst>
      <p:ext uri="{BB962C8B-B14F-4D97-AF65-F5344CB8AC3E}">
        <p14:creationId xmlns:p14="http://schemas.microsoft.com/office/powerpoint/2010/main" val="1760392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5A3D43-B13B-420A-A3E0-F9A03CA461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798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5A3D43-B13B-420A-A3E0-F9A03CA461CB}" type="slidenum">
              <a:rPr lang="en-GB" smtClean="0"/>
              <a:t>6</a:t>
            </a:fld>
            <a:endParaRPr lang="en-GB"/>
          </a:p>
        </p:txBody>
      </p:sp>
    </p:spTree>
    <p:extLst>
      <p:ext uri="{BB962C8B-B14F-4D97-AF65-F5344CB8AC3E}">
        <p14:creationId xmlns:p14="http://schemas.microsoft.com/office/powerpoint/2010/main" val="41206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5A3D43-B13B-420A-A3E0-F9A03CA461CB}" type="slidenum">
              <a:rPr lang="en-GB" smtClean="0"/>
              <a:t>7</a:t>
            </a:fld>
            <a:endParaRPr lang="en-GB"/>
          </a:p>
        </p:txBody>
      </p:sp>
    </p:spTree>
    <p:extLst>
      <p:ext uri="{BB962C8B-B14F-4D97-AF65-F5344CB8AC3E}">
        <p14:creationId xmlns:p14="http://schemas.microsoft.com/office/powerpoint/2010/main" val="184448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5A3D43-B13B-420A-A3E0-F9A03CA461CB}" type="slidenum">
              <a:rPr lang="en-GB" smtClean="0"/>
              <a:t>23</a:t>
            </a:fld>
            <a:endParaRPr lang="en-GB"/>
          </a:p>
        </p:txBody>
      </p:sp>
    </p:spTree>
    <p:extLst>
      <p:ext uri="{BB962C8B-B14F-4D97-AF65-F5344CB8AC3E}">
        <p14:creationId xmlns:p14="http://schemas.microsoft.com/office/powerpoint/2010/main" val="1288422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5A3D43-B13B-420A-A3E0-F9A03CA461CB}" type="slidenum">
              <a:rPr lang="en-GB" smtClean="0"/>
              <a:t>24</a:t>
            </a:fld>
            <a:endParaRPr lang="en-GB"/>
          </a:p>
        </p:txBody>
      </p:sp>
    </p:spTree>
    <p:extLst>
      <p:ext uri="{BB962C8B-B14F-4D97-AF65-F5344CB8AC3E}">
        <p14:creationId xmlns:p14="http://schemas.microsoft.com/office/powerpoint/2010/main" val="4254536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085F-3B1F-4329-8FF0-D4F0BDC2BB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369EBB4-5F27-41F9-A1E4-6B75C31C8C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251DCD1-0752-42E4-B0E2-A25A338DF8A2}"/>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057C21A8-ACC4-459C-ABA3-EDDC4940BD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744B3B-C795-4B2F-862E-52AAA256C951}"/>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947398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40DB-859A-4111-B8F2-02AACF8B94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784799-7930-44F8-B945-B880B6B9762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61C623-0935-4378-80FF-6301DA01F596}"/>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1E3B30E4-91F5-4906-80E6-364B8D416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E812CD-50D2-4B32-BE91-E2B56BF5C81C}"/>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108023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22DC7-A449-4334-A87D-67E9FF71E0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3286AB-D577-46DF-9F73-63DE313898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CD7B66D-D937-4E6D-82C1-302548128496}"/>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DB6A6C62-D8D3-4C93-B6B7-D1CED7035B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A8080-24B2-4972-9D8E-2C01BE22FEC0}"/>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2746963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2D21-55F8-4B36-A02B-85D8A2B477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7D0CC9-8B45-4B38-A5C6-CA90B3F8170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F13431-7F3E-4FDA-9367-0462EEF94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0F31577-F4D3-44AE-88AB-688DADF021FA}"/>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6" name="Footer Placeholder 5">
            <a:extLst>
              <a:ext uri="{FF2B5EF4-FFF2-40B4-BE49-F238E27FC236}">
                <a16:creationId xmlns:a16="http://schemas.microsoft.com/office/drawing/2014/main" id="{E0EA0952-E250-49FC-8BE7-19FA69EAC2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390537-E3F8-449C-B91C-4122CB74713E}"/>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63966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0634-73FC-4A92-8075-9A182749A18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ABE196-EE9B-4ADA-900E-C5161D8280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EEC579-90A4-463B-9537-9D8A9CAD4D5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3A39D30-1A26-4A77-8373-9A2EF2D26F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C4F0A4-A500-4B62-8904-C606E23371C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8A77D54-5C91-4F6E-9B87-9DABC7737708}"/>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8" name="Footer Placeholder 7">
            <a:extLst>
              <a:ext uri="{FF2B5EF4-FFF2-40B4-BE49-F238E27FC236}">
                <a16:creationId xmlns:a16="http://schemas.microsoft.com/office/drawing/2014/main" id="{73C8087B-5BCF-45F9-BBB9-9DF4F90D1AC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07BC520-350B-4A72-AFB2-65EAA160CA54}"/>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344676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02D5-62F9-4E65-B0F1-B99FDB65D78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91BBC8-C919-447E-809E-C1ECDEAAAEC6}"/>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4" name="Footer Placeholder 3">
            <a:extLst>
              <a:ext uri="{FF2B5EF4-FFF2-40B4-BE49-F238E27FC236}">
                <a16:creationId xmlns:a16="http://schemas.microsoft.com/office/drawing/2014/main" id="{5266B421-CBF4-4073-8915-A65438F3B3B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F4457F-9770-491A-9EB6-894E3E6F0EBB}"/>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2675479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C43983-3B41-440C-B5AF-FD792B7BBD7E}"/>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3" name="Footer Placeholder 2">
            <a:extLst>
              <a:ext uri="{FF2B5EF4-FFF2-40B4-BE49-F238E27FC236}">
                <a16:creationId xmlns:a16="http://schemas.microsoft.com/office/drawing/2014/main" id="{A3BD2A08-BAF7-408E-8DD6-1A28E3F988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9382812-AD66-4D9A-B753-280F14E4E795}"/>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1177469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F69E-5BA1-4C26-B55F-9266A9B500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C90504-FF15-47CA-B9CD-304EB9861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4040BF-56C1-4610-A54F-CA51D816BC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815706-3F56-4C83-844F-F51722CC695C}"/>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6" name="Footer Placeholder 5">
            <a:extLst>
              <a:ext uri="{FF2B5EF4-FFF2-40B4-BE49-F238E27FC236}">
                <a16:creationId xmlns:a16="http://schemas.microsoft.com/office/drawing/2014/main" id="{3A27A410-DF84-45AD-BE3B-270AC259DE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B47465-41A8-4ECF-96DE-442067910D78}"/>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4025104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095E4-9B74-41E7-8AC3-10F2F36AA5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0B57867-B3DB-4481-91FB-6A3B97DA2D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E3AED48-40A9-44ED-B133-09AC6B2FB7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F25C33-2DBE-4363-9E0C-39D9D6F1B7F4}"/>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6" name="Footer Placeholder 5">
            <a:extLst>
              <a:ext uri="{FF2B5EF4-FFF2-40B4-BE49-F238E27FC236}">
                <a16:creationId xmlns:a16="http://schemas.microsoft.com/office/drawing/2014/main" id="{FB014BE9-9157-4AB3-9E09-68FADE7711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0A3FD9-FA72-4C0D-A180-3AB478BFD26D}"/>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3989400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0194B-110C-40CC-9E8F-4B753CBBB5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AC5510-E116-4F54-B36A-DDF412AFBD6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A73994-17A7-4AB8-BC30-18F6C90D18E8}"/>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5089CE78-7A2A-4A35-9697-4948DFCF70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B67294-D53C-4DE7-9802-FAAFD30B4325}"/>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3050177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AC679A-40A1-4F8D-AC34-EFE6C51516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80206E-4F61-46E2-9B15-AEAA383B42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44AFA9-C4B4-46E0-80A0-B6D79F785EDB}"/>
              </a:ext>
            </a:extLst>
          </p:cNvPr>
          <p:cNvSpPr>
            <a:spLocks noGrp="1"/>
          </p:cNvSpPr>
          <p:nvPr>
            <p:ph type="dt" sz="half" idx="10"/>
          </p:nvPr>
        </p:nvSpPr>
        <p:spPr/>
        <p:txBody>
          <a:body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5608EB67-1295-4EE1-95D7-12E37882DD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A6781D-F227-488F-B0CB-19A61EB0AFF5}"/>
              </a:ext>
            </a:extLst>
          </p:cNvPr>
          <p:cNvSpPr>
            <a:spLocks noGrp="1"/>
          </p:cNvSpPr>
          <p:nvPr>
            <p:ph type="sldNum" sz="quarter" idx="12"/>
          </p:nvPr>
        </p:nvSpPr>
        <p:spPr/>
        <p:txBody>
          <a:bodyPr/>
          <a:lstStyle/>
          <a:p>
            <a:fld id="{9E1635B3-5334-4F81-8060-DE17EED42B0E}" type="slidenum">
              <a:rPr lang="en-GB" smtClean="0"/>
              <a:t>‹#›</a:t>
            </a:fld>
            <a:endParaRPr lang="en-GB"/>
          </a:p>
        </p:txBody>
      </p:sp>
    </p:spTree>
    <p:extLst>
      <p:ext uri="{BB962C8B-B14F-4D97-AF65-F5344CB8AC3E}">
        <p14:creationId xmlns:p14="http://schemas.microsoft.com/office/powerpoint/2010/main" val="3278773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9526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85D65F-5689-4BDA-BB71-8298D3864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027BF5-19AB-4E9D-8107-246B62FDBE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FF642F-9B52-427A-8D09-473F7E0874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76B762-6381-4456-BF3C-06378EFA2F71}" type="datetimeFigureOut">
              <a:rPr lang="en-GB" smtClean="0"/>
              <a:t>15/02/2018</a:t>
            </a:fld>
            <a:endParaRPr lang="en-GB"/>
          </a:p>
        </p:txBody>
      </p:sp>
      <p:sp>
        <p:nvSpPr>
          <p:cNvPr id="5" name="Footer Placeholder 4">
            <a:extLst>
              <a:ext uri="{FF2B5EF4-FFF2-40B4-BE49-F238E27FC236}">
                <a16:creationId xmlns:a16="http://schemas.microsoft.com/office/drawing/2014/main" id="{4511B8C0-FABF-4253-91C3-1C0C2FBA50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06E2003-C355-4D42-90B7-180ABA2839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1635B3-5334-4F81-8060-DE17EED42B0E}" type="slidenum">
              <a:rPr lang="en-GB" smtClean="0"/>
              <a:t>‹#›</a:t>
            </a:fld>
            <a:endParaRPr lang="en-GB"/>
          </a:p>
        </p:txBody>
      </p:sp>
    </p:spTree>
    <p:extLst>
      <p:ext uri="{BB962C8B-B14F-4D97-AF65-F5344CB8AC3E}">
        <p14:creationId xmlns:p14="http://schemas.microsoft.com/office/powerpoint/2010/main" val="469098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huffingtonpost.co.uk/author/vera-baird-qc" TargetMode="Externa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7028-194C-4FB0-B15E-8AC8E60BF60A}"/>
              </a:ext>
            </a:extLst>
          </p:cNvPr>
          <p:cNvSpPr>
            <a:spLocks noGrp="1"/>
          </p:cNvSpPr>
          <p:nvPr>
            <p:ph type="ctrTitle"/>
          </p:nvPr>
        </p:nvSpPr>
        <p:spPr>
          <a:xfrm>
            <a:off x="1703408" y="2638647"/>
            <a:ext cx="9144000" cy="2387600"/>
          </a:xfrm>
        </p:spPr>
        <p:txBody>
          <a:bodyPr>
            <a:normAutofit fontScale="90000"/>
          </a:bodyPr>
          <a:lstStyle/>
          <a:p>
            <a:r>
              <a:rPr lang="en-GB" dirty="0">
                <a:solidFill>
                  <a:schemeClr val="bg1"/>
                </a:solidFill>
              </a:rPr>
              <a:t>Dealing with vulnerability in the Evening and Night-Time Economy</a:t>
            </a:r>
          </a:p>
        </p:txBody>
      </p:sp>
      <p:pic>
        <p:nvPicPr>
          <p:cNvPr id="3" name="Picture 2"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1544" y="296991"/>
            <a:ext cx="2669521" cy="955754"/>
          </a:xfrm>
          <a:prstGeom prst="rect">
            <a:avLst/>
          </a:prstGeom>
        </p:spPr>
      </p:pic>
      <p:sp>
        <p:nvSpPr>
          <p:cNvPr id="4" name="AutoShape 2" descr="Image result for northamptonshire police logo">
            <a:extLst>
              <a:ext uri="{FF2B5EF4-FFF2-40B4-BE49-F238E27FC236}">
                <a16:creationId xmlns:a16="http://schemas.microsoft.com/office/drawing/2014/main" id="{72C1690D-1977-489A-A6B5-8CA807D4E4A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088AC6D2-07F6-4F0F-9090-2A2475D33A9A}"/>
              </a:ext>
            </a:extLst>
          </p:cNvPr>
          <p:cNvPicPr>
            <a:picLocks noChangeAspect="1"/>
          </p:cNvPicPr>
          <p:nvPr/>
        </p:nvPicPr>
        <p:blipFill>
          <a:blip r:embed="rId3"/>
          <a:stretch>
            <a:fillRect/>
          </a:stretch>
        </p:blipFill>
        <p:spPr>
          <a:xfrm>
            <a:off x="8077421" y="239483"/>
            <a:ext cx="3800475" cy="1068533"/>
          </a:xfrm>
          <a:prstGeom prst="rect">
            <a:avLst/>
          </a:prstGeom>
        </p:spPr>
      </p:pic>
    </p:spTree>
    <p:extLst>
      <p:ext uri="{BB962C8B-B14F-4D97-AF65-F5344CB8AC3E}">
        <p14:creationId xmlns:p14="http://schemas.microsoft.com/office/powerpoint/2010/main" val="395547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1" name="Rectangle 9">
            <a:extLst>
              <a:ext uri="{FF2B5EF4-FFF2-40B4-BE49-F238E27FC236}">
                <a16:creationId xmlns:a16="http://schemas.microsoft.com/office/drawing/2014/main" id="{3B0DF90E-6BAD-4E82-8FDF-717C9A3573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3">
            <a:extLst>
              <a:ext uri="{FF2B5EF4-FFF2-40B4-BE49-F238E27FC236}">
                <a16:creationId xmlns:a16="http://schemas.microsoft.com/office/drawing/2014/main" id="{13DCC859-0434-4BB8-B6C5-09C88AE698F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11">
            <a:extLst>
              <a:ext uri="{FF2B5EF4-FFF2-40B4-BE49-F238E27FC236}">
                <a16:creationId xmlns:a16="http://schemas.microsoft.com/office/drawing/2014/main" id="{08E7ACFB-B791-4C23-8B17-013FEDC09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D65E65B-5F54-421E-AADD-452E03C16715}"/>
              </a:ext>
            </a:extLst>
          </p:cNvPr>
          <p:cNvSpPr>
            <a:spLocks noGrp="1"/>
          </p:cNvSpPr>
          <p:nvPr>
            <p:ph type="title"/>
          </p:nvPr>
        </p:nvSpPr>
        <p:spPr>
          <a:xfrm>
            <a:off x="833002" y="365125"/>
            <a:ext cx="10520702" cy="1325563"/>
          </a:xfrm>
        </p:spPr>
        <p:txBody>
          <a:bodyPr>
            <a:normAutofit/>
          </a:bodyPr>
          <a:lstStyle/>
          <a:p>
            <a:r>
              <a:rPr lang="en-GB" dirty="0"/>
              <a:t>Who are we?</a:t>
            </a:r>
          </a:p>
        </p:txBody>
      </p:sp>
      <p:graphicFrame>
        <p:nvGraphicFramePr>
          <p:cNvPr id="24" name="Content Placeholder 2"/>
          <p:cNvGraphicFramePr>
            <a:graphicFrameLocks noGrp="1"/>
          </p:cNvGraphicFramePr>
          <p:nvPr>
            <p:ph idx="1"/>
            <p:extLst>
              <p:ext uri="{D42A27DB-BD31-4B8C-83A1-F6EECF244321}">
                <p14:modId xmlns:p14="http://schemas.microsoft.com/office/powerpoint/2010/main" val="568479731"/>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029324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3AAB-FA3E-412A-B9D1-174B602AFAD6}"/>
              </a:ext>
            </a:extLst>
          </p:cNvPr>
          <p:cNvSpPr>
            <a:spLocks noGrp="1"/>
          </p:cNvSpPr>
          <p:nvPr>
            <p:ph type="title"/>
          </p:nvPr>
        </p:nvSpPr>
        <p:spPr>
          <a:xfrm>
            <a:off x="838200" y="365125"/>
            <a:ext cx="10515600" cy="961651"/>
          </a:xfrm>
        </p:spPr>
        <p:txBody>
          <a:bodyPr>
            <a:normAutofit/>
          </a:bodyPr>
          <a:lstStyle/>
          <a:p>
            <a:pPr algn="ctr"/>
            <a:r>
              <a:rPr lang="en-GB" sz="3600" b="1" dirty="0">
                <a:solidFill>
                  <a:srgbClr val="00B0F0"/>
                </a:solidFill>
              </a:rPr>
              <a:t>Economic Value of the </a:t>
            </a:r>
            <a:r>
              <a:rPr lang="en-GB" sz="3600" b="1" dirty="0" err="1">
                <a:solidFill>
                  <a:srgbClr val="00B0F0"/>
                </a:solidFill>
              </a:rPr>
              <a:t>ENTE</a:t>
            </a:r>
            <a:r>
              <a:rPr lang="en-GB" sz="3600" dirty="0">
                <a:solidFill>
                  <a:srgbClr val="00B0F0"/>
                </a:solidFill>
              </a:rPr>
              <a:t>	</a:t>
            </a:r>
          </a:p>
        </p:txBody>
      </p:sp>
      <p:sp>
        <p:nvSpPr>
          <p:cNvPr id="3" name="Content Placeholder 2">
            <a:extLst>
              <a:ext uri="{FF2B5EF4-FFF2-40B4-BE49-F238E27FC236}">
                <a16:creationId xmlns:a16="http://schemas.microsoft.com/office/drawing/2014/main" id="{81278EB3-74C3-4800-AB7D-C0BF42FBC53E}"/>
              </a:ext>
            </a:extLst>
          </p:cNvPr>
          <p:cNvSpPr>
            <a:spLocks noGrp="1"/>
          </p:cNvSpPr>
          <p:nvPr>
            <p:ph idx="1"/>
          </p:nvPr>
        </p:nvSpPr>
        <p:spPr>
          <a:xfrm>
            <a:off x="418353" y="1500094"/>
            <a:ext cx="11355294" cy="4787153"/>
          </a:xfrm>
        </p:spPr>
        <p:txBody>
          <a:bodyPr>
            <a:noAutofit/>
          </a:bodyPr>
          <a:lstStyle/>
          <a:p>
            <a:r>
              <a:rPr lang="en-GB" sz="2400" b="1" dirty="0">
                <a:solidFill>
                  <a:schemeClr val="bg1"/>
                </a:solidFill>
              </a:rPr>
              <a:t>National </a:t>
            </a:r>
          </a:p>
          <a:p>
            <a:pPr lvl="1"/>
            <a:r>
              <a:rPr lang="en-GB" dirty="0">
                <a:solidFill>
                  <a:srgbClr val="FFFF00"/>
                </a:solidFill>
              </a:rPr>
              <a:t>£66 billion revenue (growing 20% YOY)</a:t>
            </a:r>
          </a:p>
          <a:p>
            <a:pPr lvl="1"/>
            <a:endParaRPr lang="en-GB" dirty="0">
              <a:solidFill>
                <a:schemeClr val="bg1"/>
              </a:solidFill>
            </a:endParaRPr>
          </a:p>
          <a:p>
            <a:r>
              <a:rPr lang="en-GB" sz="2400" b="1" dirty="0">
                <a:solidFill>
                  <a:schemeClr val="bg1"/>
                </a:solidFill>
              </a:rPr>
              <a:t>City Perspective </a:t>
            </a:r>
          </a:p>
          <a:p>
            <a:pPr lvl="2"/>
            <a:r>
              <a:rPr lang="en-GB" sz="2400" dirty="0">
                <a:solidFill>
                  <a:schemeClr val="bg1"/>
                </a:solidFill>
              </a:rPr>
              <a:t>ENTE accounts for 27% of town and city centre turnover </a:t>
            </a:r>
          </a:p>
          <a:p>
            <a:pPr lvl="3"/>
            <a:r>
              <a:rPr lang="en-GB" sz="2200" dirty="0">
                <a:solidFill>
                  <a:schemeClr val="bg1"/>
                </a:solidFill>
              </a:rPr>
              <a:t>Manchester/Birmingham ENTE - £6 billion</a:t>
            </a:r>
          </a:p>
          <a:p>
            <a:pPr lvl="3"/>
            <a:r>
              <a:rPr lang="en-GB" sz="2200" dirty="0">
                <a:solidFill>
                  <a:schemeClr val="bg1"/>
                </a:solidFill>
              </a:rPr>
              <a:t>Edinburgh £4 billion</a:t>
            </a:r>
          </a:p>
          <a:p>
            <a:pPr lvl="3"/>
            <a:r>
              <a:rPr lang="en-GB" sz="2200" dirty="0">
                <a:solidFill>
                  <a:schemeClr val="bg1"/>
                </a:solidFill>
              </a:rPr>
              <a:t>Nottingham £3 billion</a:t>
            </a:r>
          </a:p>
          <a:p>
            <a:pPr lvl="2"/>
            <a:endParaRPr lang="en-GB" sz="2400" dirty="0">
              <a:solidFill>
                <a:schemeClr val="bg1"/>
              </a:solidFill>
            </a:endParaRPr>
          </a:p>
          <a:p>
            <a:r>
              <a:rPr lang="en-GB" sz="2400" dirty="0">
                <a:solidFill>
                  <a:schemeClr val="bg1">
                    <a:lumMod val="95000"/>
                  </a:schemeClr>
                </a:solidFill>
              </a:rPr>
              <a:t>ENTE is likely to see the </a:t>
            </a:r>
            <a:r>
              <a:rPr lang="en-GB" sz="2400" b="1" dirty="0">
                <a:solidFill>
                  <a:srgbClr val="FFFF00"/>
                </a:solidFill>
              </a:rPr>
              <a:t>biggest economic growth</a:t>
            </a:r>
            <a:r>
              <a:rPr lang="en-GB" sz="2400" dirty="0">
                <a:solidFill>
                  <a:schemeClr val="bg1">
                    <a:lumMod val="95000"/>
                  </a:schemeClr>
                </a:solidFill>
              </a:rPr>
              <a:t> due to the 24/7 economy. With retail, culture, alternative provision for entertainment and heritage the biggest growth drivers</a:t>
            </a:r>
            <a:r>
              <a:rPr lang="en-GB" sz="2400" dirty="0">
                <a:solidFill>
                  <a:srgbClr val="00B0F0"/>
                </a:solidFill>
              </a:rPr>
              <a:t>. Volume alcohol consumption is down 20% YOY, drugs is increasing</a:t>
            </a:r>
          </a:p>
          <a:p>
            <a:pPr lvl="1"/>
            <a:endParaRPr lang="en-GB" dirty="0">
              <a:solidFill>
                <a:schemeClr val="bg1"/>
              </a:solidFill>
            </a:endParaRPr>
          </a:p>
          <a:p>
            <a:pPr lvl="1"/>
            <a:endParaRPr lang="en-GB" dirty="0"/>
          </a:p>
          <a:p>
            <a:pPr lvl="1"/>
            <a:endParaRPr lang="en-GB" dirty="0"/>
          </a:p>
        </p:txBody>
      </p:sp>
    </p:spTree>
    <p:extLst>
      <p:ext uri="{BB962C8B-B14F-4D97-AF65-F5344CB8AC3E}">
        <p14:creationId xmlns:p14="http://schemas.microsoft.com/office/powerpoint/2010/main" val="175210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38D1-5CDE-47D4-8B3C-DA56529A0A32}"/>
              </a:ext>
            </a:extLst>
          </p:cNvPr>
          <p:cNvSpPr>
            <a:spLocks noGrp="1"/>
          </p:cNvSpPr>
          <p:nvPr>
            <p:ph type="title"/>
          </p:nvPr>
        </p:nvSpPr>
        <p:spPr>
          <a:xfrm>
            <a:off x="838200" y="365125"/>
            <a:ext cx="10515600" cy="1051299"/>
          </a:xfrm>
        </p:spPr>
        <p:txBody>
          <a:bodyPr/>
          <a:lstStyle/>
          <a:p>
            <a:pPr algn="ctr"/>
            <a:r>
              <a:rPr lang="en-GB" dirty="0">
                <a:solidFill>
                  <a:schemeClr val="bg1"/>
                </a:solidFill>
              </a:rPr>
              <a:t>Jobs</a:t>
            </a:r>
          </a:p>
        </p:txBody>
      </p:sp>
      <p:sp>
        <p:nvSpPr>
          <p:cNvPr id="3" name="Content Placeholder 2">
            <a:extLst>
              <a:ext uri="{FF2B5EF4-FFF2-40B4-BE49-F238E27FC236}">
                <a16:creationId xmlns:a16="http://schemas.microsoft.com/office/drawing/2014/main" id="{16C31556-2425-4DB9-9406-006B1E0EC9FD}"/>
              </a:ext>
            </a:extLst>
          </p:cNvPr>
          <p:cNvSpPr>
            <a:spLocks noGrp="1"/>
          </p:cNvSpPr>
          <p:nvPr>
            <p:ph idx="1"/>
          </p:nvPr>
        </p:nvSpPr>
        <p:spPr>
          <a:xfrm>
            <a:off x="838200" y="1547906"/>
            <a:ext cx="10515600" cy="4629057"/>
          </a:xfrm>
        </p:spPr>
        <p:txBody>
          <a:bodyPr>
            <a:normAutofit fontScale="92500" lnSpcReduction="20000"/>
          </a:bodyPr>
          <a:lstStyle/>
          <a:p>
            <a:r>
              <a:rPr lang="en-GB" dirty="0">
                <a:solidFill>
                  <a:srgbClr val="FFFF00"/>
                </a:solidFill>
              </a:rPr>
              <a:t>Account for between 5-10% of most locations’ overall employment figure</a:t>
            </a:r>
          </a:p>
          <a:p>
            <a:pPr lvl="1"/>
            <a:r>
              <a:rPr lang="en-GB" dirty="0">
                <a:solidFill>
                  <a:schemeClr val="bg1"/>
                </a:solidFill>
              </a:rPr>
              <a:t>1.3 million jobs UK</a:t>
            </a:r>
          </a:p>
          <a:p>
            <a:pPr lvl="1"/>
            <a:r>
              <a:rPr lang="en-GB" dirty="0">
                <a:solidFill>
                  <a:schemeClr val="bg1"/>
                </a:solidFill>
              </a:rPr>
              <a:t>Employing over 15,000 people</a:t>
            </a:r>
          </a:p>
          <a:p>
            <a:endParaRPr lang="en-GB" dirty="0">
              <a:solidFill>
                <a:schemeClr val="bg1"/>
              </a:solidFill>
            </a:endParaRPr>
          </a:p>
          <a:p>
            <a:r>
              <a:rPr lang="en-GB" dirty="0">
                <a:solidFill>
                  <a:schemeClr val="bg1"/>
                </a:solidFill>
              </a:rPr>
              <a:t>75% of jobs in the ENTE are entry level and held by 18-25’s</a:t>
            </a:r>
          </a:p>
          <a:p>
            <a:pPr lvl="1"/>
            <a:r>
              <a:rPr lang="en-GB" dirty="0">
                <a:solidFill>
                  <a:schemeClr val="bg1"/>
                </a:solidFill>
              </a:rPr>
              <a:t>Zero hour contracts</a:t>
            </a:r>
          </a:p>
          <a:p>
            <a:pPr marL="457200" lvl="1" indent="0">
              <a:buNone/>
            </a:pPr>
            <a:endParaRPr lang="en-GB" dirty="0">
              <a:solidFill>
                <a:schemeClr val="bg1"/>
              </a:solidFill>
            </a:endParaRPr>
          </a:p>
          <a:p>
            <a:r>
              <a:rPr lang="en-GB" dirty="0">
                <a:solidFill>
                  <a:schemeClr val="bg1"/>
                </a:solidFill>
              </a:rPr>
              <a:t>Europe – Half of workers are from outside UK</a:t>
            </a:r>
          </a:p>
          <a:p>
            <a:pPr lvl="1"/>
            <a:r>
              <a:rPr lang="en-GB" dirty="0">
                <a:solidFill>
                  <a:schemeClr val="bg1"/>
                </a:solidFill>
              </a:rPr>
              <a:t>55% of jobs are filled by migrant workers</a:t>
            </a:r>
          </a:p>
          <a:p>
            <a:pPr lvl="1"/>
            <a:r>
              <a:rPr lang="en-GB" dirty="0">
                <a:solidFill>
                  <a:schemeClr val="bg1"/>
                </a:solidFill>
              </a:rPr>
              <a:t>45% coming from EU countries</a:t>
            </a:r>
          </a:p>
          <a:p>
            <a:pPr marL="457200" lvl="1" indent="0">
              <a:buNone/>
            </a:pPr>
            <a:endParaRPr lang="en-GB" dirty="0">
              <a:solidFill>
                <a:schemeClr val="bg1"/>
              </a:solidFill>
            </a:endParaRPr>
          </a:p>
          <a:p>
            <a:r>
              <a:rPr lang="en-GB" dirty="0">
                <a:solidFill>
                  <a:schemeClr val="bg1"/>
                </a:solidFill>
              </a:rPr>
              <a:t>The sector will need to recruit 1.3 million staff by 2024. </a:t>
            </a:r>
          </a:p>
          <a:p>
            <a:pPr lvl="1"/>
            <a:r>
              <a:rPr lang="en-GB" dirty="0">
                <a:solidFill>
                  <a:schemeClr val="bg1"/>
                </a:solidFill>
              </a:rPr>
              <a:t>Most challenging are front of house (reported by 54% of employers with hard-to-fill vacancies) and chefs (42%)</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229935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783" y="365125"/>
            <a:ext cx="11451193" cy="1325563"/>
          </a:xfrm>
        </p:spPr>
        <p:txBody>
          <a:bodyPr>
            <a:normAutofit fontScale="90000"/>
          </a:bodyPr>
          <a:lstStyle/>
          <a:p>
            <a:pPr algn="ctr"/>
            <a:r>
              <a:rPr lang="en-GB" sz="4400" dirty="0">
                <a:solidFill>
                  <a:schemeClr val="bg1"/>
                </a:solidFill>
              </a:rPr>
              <a:t>A challenging and changing landscape</a:t>
            </a:r>
            <a:br>
              <a:rPr lang="en-GB" sz="4400" dirty="0">
                <a:solidFill>
                  <a:schemeClr val="bg1"/>
                </a:solidFill>
              </a:rPr>
            </a:br>
            <a:r>
              <a:rPr lang="en-GB" sz="4400" dirty="0">
                <a:solidFill>
                  <a:schemeClr val="bg1"/>
                </a:solidFill>
              </a:rPr>
              <a:t>Police Perspective</a:t>
            </a:r>
            <a:br>
              <a:rPr lang="en-GB" dirty="0">
                <a:solidFill>
                  <a:schemeClr val="bg1"/>
                </a:solidFill>
              </a:rPr>
            </a:br>
            <a:endParaRPr lang="en-GB" dirty="0">
              <a:solidFill>
                <a:schemeClr val="bg1"/>
              </a:solidFill>
            </a:endParaRPr>
          </a:p>
        </p:txBody>
      </p:sp>
      <p:sp>
        <p:nvSpPr>
          <p:cNvPr id="3" name="Content Placeholder 2"/>
          <p:cNvSpPr>
            <a:spLocks noGrp="1"/>
          </p:cNvSpPr>
          <p:nvPr>
            <p:ph idx="1"/>
          </p:nvPr>
        </p:nvSpPr>
        <p:spPr>
          <a:xfrm>
            <a:off x="339115" y="1825625"/>
            <a:ext cx="11523861" cy="4351338"/>
          </a:xfrm>
        </p:spPr>
        <p:txBody>
          <a:bodyPr>
            <a:normAutofit fontScale="85000" lnSpcReduction="10000"/>
          </a:bodyPr>
          <a:lstStyle/>
          <a:p>
            <a:r>
              <a:rPr lang="en-GB" dirty="0">
                <a:solidFill>
                  <a:schemeClr val="bg1"/>
                </a:solidFill>
              </a:rPr>
              <a:t>Culture of tolerance for lower level sexual offending in the NTE </a:t>
            </a:r>
          </a:p>
          <a:p>
            <a:r>
              <a:rPr lang="en-GB" sz="2800" dirty="0">
                <a:solidFill>
                  <a:schemeClr val="bg1"/>
                </a:solidFill>
              </a:rPr>
              <a:t>Increase in reported </a:t>
            </a:r>
            <a:r>
              <a:rPr lang="en-GB" sz="2800">
                <a:solidFill>
                  <a:schemeClr val="bg1"/>
                </a:solidFill>
              </a:rPr>
              <a:t>sexual violence</a:t>
            </a:r>
            <a:endParaRPr lang="en-GB" dirty="0">
              <a:solidFill>
                <a:schemeClr val="bg1"/>
              </a:solidFill>
            </a:endParaRPr>
          </a:p>
          <a:p>
            <a:r>
              <a:rPr lang="en-GB" dirty="0">
                <a:solidFill>
                  <a:schemeClr val="bg1"/>
                </a:solidFill>
              </a:rPr>
              <a:t>National rise in crime, particularly violent crime in NTE </a:t>
            </a:r>
          </a:p>
          <a:p>
            <a:r>
              <a:rPr lang="en-GB" dirty="0">
                <a:solidFill>
                  <a:schemeClr val="bg1"/>
                </a:solidFill>
              </a:rPr>
              <a:t>Increased burden of alcohol related harm impacting on Police and Urgent care units </a:t>
            </a:r>
          </a:p>
          <a:p>
            <a:r>
              <a:rPr lang="en-GB" dirty="0">
                <a:solidFill>
                  <a:schemeClr val="bg1"/>
                </a:solidFill>
              </a:rPr>
              <a:t>Paradigm shift in the way vulnerability in NTE is viewed</a:t>
            </a:r>
          </a:p>
          <a:p>
            <a:r>
              <a:rPr lang="en-GB" dirty="0">
                <a:solidFill>
                  <a:schemeClr val="bg1"/>
                </a:solidFill>
              </a:rPr>
              <a:t>Focus on reducing the risks</a:t>
            </a:r>
          </a:p>
          <a:p>
            <a:r>
              <a:rPr lang="en-GB" dirty="0">
                <a:solidFill>
                  <a:schemeClr val="bg1"/>
                </a:solidFill>
              </a:rPr>
              <a:t>Partnership working and joined up approach is a critical requirement for dealing with vulnerability</a:t>
            </a:r>
          </a:p>
          <a:p>
            <a:r>
              <a:rPr lang="en-GB" dirty="0">
                <a:solidFill>
                  <a:schemeClr val="bg1"/>
                </a:solidFill>
              </a:rPr>
              <a:t>Preloading and the presence of intoxicated people in NTE before they enter premises. </a:t>
            </a:r>
          </a:p>
          <a:p>
            <a:r>
              <a:rPr lang="en-GB" dirty="0">
                <a:solidFill>
                  <a:schemeClr val="bg1"/>
                </a:solidFill>
              </a:rPr>
              <a:t>Budget constraints for policing leading to reduced number in NTE</a:t>
            </a:r>
          </a:p>
          <a:p>
            <a:endParaRPr lang="en-GB" dirty="0">
              <a:solidFill>
                <a:schemeClr val="bg1"/>
              </a:solidFill>
            </a:endParaRPr>
          </a:p>
        </p:txBody>
      </p:sp>
    </p:spTree>
    <p:extLst>
      <p:ext uri="{BB962C8B-B14F-4D97-AF65-F5344CB8AC3E}">
        <p14:creationId xmlns:p14="http://schemas.microsoft.com/office/powerpoint/2010/main" val="141201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3AAB-FA3E-412A-B9D1-174B602AFAD6}"/>
              </a:ext>
            </a:extLst>
          </p:cNvPr>
          <p:cNvSpPr>
            <a:spLocks noGrp="1"/>
          </p:cNvSpPr>
          <p:nvPr>
            <p:ph type="title"/>
          </p:nvPr>
        </p:nvSpPr>
        <p:spPr>
          <a:xfrm>
            <a:off x="399327" y="2697424"/>
            <a:ext cx="11464723" cy="961651"/>
          </a:xfrm>
        </p:spPr>
        <p:txBody>
          <a:bodyPr/>
          <a:lstStyle/>
          <a:p>
            <a:pPr algn="ctr"/>
            <a:r>
              <a:rPr lang="en-GB" b="1" dirty="0">
                <a:solidFill>
                  <a:schemeClr val="bg1"/>
                </a:solidFill>
              </a:rPr>
              <a:t>Street level vulnerability support</a:t>
            </a:r>
            <a:endParaRPr lang="en-GB" dirty="0">
              <a:solidFill>
                <a:schemeClr val="bg1"/>
              </a:solidFill>
            </a:endParaRPr>
          </a:p>
        </p:txBody>
      </p:sp>
      <p:sp>
        <p:nvSpPr>
          <p:cNvPr id="3" name="Content Placeholder 2">
            <a:extLst>
              <a:ext uri="{FF2B5EF4-FFF2-40B4-BE49-F238E27FC236}">
                <a16:creationId xmlns:a16="http://schemas.microsoft.com/office/drawing/2014/main" id="{81278EB3-74C3-4800-AB7D-C0BF42FBC53E}"/>
              </a:ext>
            </a:extLst>
          </p:cNvPr>
          <p:cNvSpPr>
            <a:spLocks noGrp="1"/>
          </p:cNvSpPr>
          <p:nvPr>
            <p:ph idx="1"/>
          </p:nvPr>
        </p:nvSpPr>
        <p:spPr>
          <a:xfrm>
            <a:off x="838200" y="1825493"/>
            <a:ext cx="10515600" cy="4461754"/>
          </a:xfrm>
        </p:spPr>
        <p:txBody>
          <a:bodyPr>
            <a:noAutofit/>
          </a:bodyPr>
          <a:lstStyle/>
          <a:p>
            <a:pPr lvl="1"/>
            <a:endParaRPr lang="en-GB" dirty="0">
              <a:solidFill>
                <a:schemeClr val="bg1"/>
              </a:solidFill>
            </a:endParaRPr>
          </a:p>
          <a:p>
            <a:pPr lvl="1"/>
            <a:endParaRPr lang="en-GB" dirty="0"/>
          </a:p>
          <a:p>
            <a:pPr lvl="1"/>
            <a:endParaRPr lang="en-GB" dirty="0"/>
          </a:p>
        </p:txBody>
      </p:sp>
      <p:pic>
        <p:nvPicPr>
          <p:cNvPr id="4" name="Picture 3" descr="nte-jocee-logo-main-white no c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1096860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33FD-93E9-4008-8350-8F001F93E8DF}"/>
              </a:ext>
            </a:extLst>
          </p:cNvPr>
          <p:cNvSpPr>
            <a:spLocks noGrp="1"/>
          </p:cNvSpPr>
          <p:nvPr>
            <p:ph type="title"/>
          </p:nvPr>
        </p:nvSpPr>
        <p:spPr>
          <a:xfrm>
            <a:off x="829781" y="2745736"/>
            <a:ext cx="3698803" cy="1366528"/>
          </a:xfrm>
          <a:solidFill>
            <a:schemeClr val="tx1">
              <a:alpha val="50000"/>
            </a:schemeClr>
          </a:solidFill>
          <a:ln w="25400" cap="sq">
            <a:solidFill>
              <a:schemeClr val="tx1"/>
            </a:solidFill>
            <a:miter lim="800000"/>
          </a:ln>
        </p:spPr>
        <p:txBody>
          <a:bodyPr>
            <a:normAutofit/>
          </a:bodyPr>
          <a:lstStyle/>
          <a:p>
            <a:pPr algn="ctr"/>
            <a:r>
              <a:rPr lang="en-GB" sz="4000" dirty="0">
                <a:solidFill>
                  <a:schemeClr val="bg1"/>
                </a:solidFill>
              </a:rPr>
              <a:t>NTE Partnership working</a:t>
            </a:r>
          </a:p>
        </p:txBody>
      </p:sp>
      <p:sp>
        <p:nvSpPr>
          <p:cNvPr id="4" name="Rectangle 3">
            <a:extLst>
              <a:ext uri="{FF2B5EF4-FFF2-40B4-BE49-F238E27FC236}">
                <a16:creationId xmlns:a16="http://schemas.microsoft.com/office/drawing/2014/main" id="{F6E99D45-F35F-4A1D-B044-67FF1D6F601B}"/>
              </a:ext>
            </a:extLst>
          </p:cNvPr>
          <p:cNvSpPr/>
          <p:nvPr/>
        </p:nvSpPr>
        <p:spPr>
          <a:xfrm>
            <a:off x="5035543" y="531828"/>
            <a:ext cx="4024073" cy="2690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Local Government</a:t>
            </a:r>
          </a:p>
          <a:p>
            <a:pPr marL="285750" indent="-285750">
              <a:buFont typeface="Arial" panose="020B0604020202020204" pitchFamily="34" charset="0"/>
              <a:buChar char="•"/>
            </a:pPr>
            <a:r>
              <a:rPr lang="en-GB" b="1" dirty="0"/>
              <a:t>Police</a:t>
            </a:r>
          </a:p>
          <a:p>
            <a:pPr marL="285750" indent="-285750">
              <a:buFont typeface="Arial" panose="020B0604020202020204" pitchFamily="34" charset="0"/>
              <a:buChar char="•"/>
            </a:pPr>
            <a:r>
              <a:rPr lang="en-GB" b="1" dirty="0"/>
              <a:t>City/County Council</a:t>
            </a:r>
          </a:p>
          <a:p>
            <a:pPr marL="285750" indent="-285750">
              <a:buFont typeface="Arial" panose="020B0604020202020204" pitchFamily="34" charset="0"/>
              <a:buChar char="•"/>
            </a:pPr>
            <a:r>
              <a:rPr lang="en-GB" b="1" dirty="0"/>
              <a:t>Mayors or PCC Office</a:t>
            </a:r>
          </a:p>
          <a:p>
            <a:pPr marL="285750" indent="-285750">
              <a:buFont typeface="Arial" panose="020B0604020202020204" pitchFamily="34" charset="0"/>
              <a:buChar char="•"/>
            </a:pPr>
            <a:r>
              <a:rPr lang="en-GB" b="1" dirty="0"/>
              <a:t>Hospital (A&amp;E)</a:t>
            </a:r>
          </a:p>
          <a:p>
            <a:pPr marL="285750" indent="-285750">
              <a:buFont typeface="Arial" panose="020B0604020202020204" pitchFamily="34" charset="0"/>
              <a:buChar char="•"/>
            </a:pPr>
            <a:r>
              <a:rPr lang="en-GB" b="1" dirty="0"/>
              <a:t>Ambulance Service</a:t>
            </a:r>
          </a:p>
          <a:p>
            <a:pPr marL="285750" indent="-285750">
              <a:buFont typeface="Arial" panose="020B0604020202020204" pitchFamily="34" charset="0"/>
              <a:buChar char="•"/>
            </a:pPr>
            <a:r>
              <a:rPr lang="en-GB" b="1" dirty="0"/>
              <a:t>Fire and Rescue</a:t>
            </a:r>
          </a:p>
          <a:p>
            <a:pPr marL="285750" indent="-285750">
              <a:buFont typeface="Arial" panose="020B0604020202020204" pitchFamily="34" charset="0"/>
              <a:buChar char="•"/>
            </a:pPr>
            <a:r>
              <a:rPr lang="en-GB" b="1" dirty="0">
                <a:solidFill>
                  <a:schemeClr val="bg1"/>
                </a:solidFill>
              </a:rPr>
              <a:t>Drugs/Alcohol – Public Health</a:t>
            </a:r>
          </a:p>
          <a:p>
            <a:pPr marL="285750" indent="-285750">
              <a:buFont typeface="Arial" panose="020B0604020202020204" pitchFamily="34" charset="0"/>
              <a:buChar char="•"/>
            </a:pPr>
            <a:r>
              <a:rPr lang="en-GB" b="1" dirty="0">
                <a:solidFill>
                  <a:schemeClr val="bg1"/>
                </a:solidFill>
              </a:rPr>
              <a:t>Community Alcohol Partnerships</a:t>
            </a:r>
          </a:p>
          <a:p>
            <a:pPr marL="285750" indent="-285750">
              <a:buFont typeface="Arial" panose="020B0604020202020204" pitchFamily="34" charset="0"/>
              <a:buChar char="•"/>
            </a:pPr>
            <a:endParaRPr lang="en-GB" dirty="0"/>
          </a:p>
        </p:txBody>
      </p:sp>
      <p:sp>
        <p:nvSpPr>
          <p:cNvPr id="6" name="Rectangle 5">
            <a:extLst>
              <a:ext uri="{FF2B5EF4-FFF2-40B4-BE49-F238E27FC236}">
                <a16:creationId xmlns:a16="http://schemas.microsoft.com/office/drawing/2014/main" id="{1C8F94BC-085A-4CC1-B4C6-939A290E1694}"/>
              </a:ext>
            </a:extLst>
          </p:cNvPr>
          <p:cNvSpPr/>
          <p:nvPr/>
        </p:nvSpPr>
        <p:spPr>
          <a:xfrm>
            <a:off x="8981841" y="531825"/>
            <a:ext cx="3236676" cy="269016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Voluntary Sector</a:t>
            </a:r>
          </a:p>
          <a:p>
            <a:pPr marL="285750" indent="-285750">
              <a:buFont typeface="Arial" panose="020B0604020202020204" pitchFamily="34" charset="0"/>
              <a:buChar char="•"/>
            </a:pPr>
            <a:r>
              <a:rPr lang="en-GB" b="1" dirty="0">
                <a:solidFill>
                  <a:schemeClr val="bg1"/>
                </a:solidFill>
              </a:rPr>
              <a:t>Street Pastors</a:t>
            </a:r>
          </a:p>
          <a:p>
            <a:pPr marL="285750" indent="-285750">
              <a:buFont typeface="Arial" panose="020B0604020202020204" pitchFamily="34" charset="0"/>
              <a:buChar char="•"/>
            </a:pPr>
            <a:r>
              <a:rPr lang="en-GB" b="1" dirty="0">
                <a:solidFill>
                  <a:schemeClr val="bg1"/>
                </a:solidFill>
              </a:rPr>
              <a:t>Street Angels</a:t>
            </a:r>
          </a:p>
          <a:p>
            <a:pPr marL="285750" indent="-285750">
              <a:buFont typeface="Arial" panose="020B0604020202020204" pitchFamily="34" charset="0"/>
              <a:buChar char="•"/>
            </a:pPr>
            <a:r>
              <a:rPr lang="en-GB" b="1" dirty="0">
                <a:solidFill>
                  <a:schemeClr val="bg1"/>
                </a:solidFill>
              </a:rPr>
              <a:t>Homeless</a:t>
            </a:r>
          </a:p>
          <a:p>
            <a:pPr marL="285750" indent="-285750">
              <a:buFont typeface="Arial" panose="020B0604020202020204" pitchFamily="34" charset="0"/>
              <a:buChar char="•"/>
            </a:pPr>
            <a:r>
              <a:rPr lang="en-GB" b="1" dirty="0">
                <a:solidFill>
                  <a:schemeClr val="bg1"/>
                </a:solidFill>
              </a:rPr>
              <a:t>Residents Association</a:t>
            </a:r>
          </a:p>
          <a:p>
            <a:pPr marL="285750" indent="-285750">
              <a:buFont typeface="Arial" panose="020B0604020202020204" pitchFamily="34" charset="0"/>
              <a:buChar char="•"/>
            </a:pPr>
            <a:r>
              <a:rPr lang="en-GB" b="1" dirty="0">
                <a:solidFill>
                  <a:schemeClr val="bg1"/>
                </a:solidFill>
              </a:rPr>
              <a:t>Safe Space</a:t>
            </a:r>
          </a:p>
          <a:p>
            <a:pPr marL="285750" indent="-285750">
              <a:buFont typeface="Arial" panose="020B0604020202020204" pitchFamily="34" charset="0"/>
              <a:buChar char="•"/>
            </a:pPr>
            <a:r>
              <a:rPr lang="en-GB" b="1" dirty="0">
                <a:solidFill>
                  <a:schemeClr val="bg1"/>
                </a:solidFill>
              </a:rPr>
              <a:t>Youth outreach</a:t>
            </a:r>
          </a:p>
          <a:p>
            <a:pPr marL="285750" indent="-285750">
              <a:buFont typeface="Arial" panose="020B0604020202020204" pitchFamily="34" charset="0"/>
              <a:buChar char="•"/>
            </a:pPr>
            <a:r>
              <a:rPr lang="en-GB" b="1" dirty="0">
                <a:solidFill>
                  <a:schemeClr val="bg1"/>
                </a:solidFill>
              </a:rPr>
              <a:t>Drugs and Alcohol</a:t>
            </a:r>
          </a:p>
          <a:p>
            <a:pPr marL="285750" indent="-285750" algn="ctr">
              <a:buFont typeface="Arial" panose="020B0604020202020204" pitchFamily="34" charset="0"/>
              <a:buChar char="•"/>
            </a:pPr>
            <a:endParaRPr lang="en-GB" b="1" dirty="0">
              <a:solidFill>
                <a:schemeClr val="bg1"/>
              </a:solidFill>
            </a:endParaRPr>
          </a:p>
        </p:txBody>
      </p:sp>
      <p:sp>
        <p:nvSpPr>
          <p:cNvPr id="7" name="Rectangle 6">
            <a:extLst>
              <a:ext uri="{FF2B5EF4-FFF2-40B4-BE49-F238E27FC236}">
                <a16:creationId xmlns:a16="http://schemas.microsoft.com/office/drawing/2014/main" id="{7666483C-71F8-4E33-8E96-318B986EFE75}"/>
              </a:ext>
            </a:extLst>
          </p:cNvPr>
          <p:cNvSpPr/>
          <p:nvPr/>
        </p:nvSpPr>
        <p:spPr>
          <a:xfrm>
            <a:off x="5071402" y="3627719"/>
            <a:ext cx="3857405" cy="267305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Education</a:t>
            </a:r>
          </a:p>
          <a:p>
            <a:pPr algn="ctr"/>
            <a:endParaRPr lang="en-GB" b="1" dirty="0">
              <a:solidFill>
                <a:schemeClr val="tx1"/>
              </a:solidFill>
            </a:endParaRPr>
          </a:p>
          <a:p>
            <a:pPr marL="285750" indent="-285750">
              <a:buFont typeface="Arial" panose="020B0604020202020204" pitchFamily="34" charset="0"/>
              <a:buChar char="•"/>
            </a:pPr>
            <a:r>
              <a:rPr lang="en-GB" b="1" dirty="0"/>
              <a:t>Universities</a:t>
            </a:r>
          </a:p>
          <a:p>
            <a:pPr marL="285750" indent="-285750">
              <a:buFont typeface="Arial" panose="020B0604020202020204" pitchFamily="34" charset="0"/>
              <a:buChar char="•"/>
            </a:pPr>
            <a:r>
              <a:rPr lang="en-GB" b="1" dirty="0"/>
              <a:t>Student Unions</a:t>
            </a:r>
          </a:p>
          <a:p>
            <a:pPr marL="285750" indent="-285750">
              <a:buFont typeface="Arial" panose="020B0604020202020204" pitchFamily="34" charset="0"/>
              <a:buChar char="•"/>
            </a:pPr>
            <a:r>
              <a:rPr lang="en-GB" b="1" dirty="0"/>
              <a:t>Accommodation Providers</a:t>
            </a:r>
          </a:p>
          <a:p>
            <a:pPr marL="285750" indent="-285750">
              <a:buFont typeface="Arial" panose="020B0604020202020204" pitchFamily="34" charset="0"/>
              <a:buChar char="•"/>
            </a:pPr>
            <a:r>
              <a:rPr lang="en-GB" b="1" dirty="0"/>
              <a:t>Higher Education</a:t>
            </a:r>
          </a:p>
          <a:p>
            <a:pPr marL="285750" indent="-285750">
              <a:buFont typeface="Arial" panose="020B0604020202020204" pitchFamily="34" charset="0"/>
              <a:buChar char="•"/>
            </a:pPr>
            <a:r>
              <a:rPr lang="en-GB" b="1" dirty="0"/>
              <a:t>Sixth forms</a:t>
            </a:r>
          </a:p>
          <a:p>
            <a:pPr marL="285750" indent="-285750">
              <a:buFont typeface="Arial" panose="020B0604020202020204" pitchFamily="34" charset="0"/>
              <a:buChar char="•"/>
            </a:pPr>
            <a:endParaRPr lang="en-GB" b="1" dirty="0"/>
          </a:p>
        </p:txBody>
      </p:sp>
      <p:sp>
        <p:nvSpPr>
          <p:cNvPr id="10" name="Rectangle 9">
            <a:extLst>
              <a:ext uri="{FF2B5EF4-FFF2-40B4-BE49-F238E27FC236}">
                <a16:creationId xmlns:a16="http://schemas.microsoft.com/office/drawing/2014/main" id="{DCDAC79A-9139-4A6D-85BF-6C56E61B3123}"/>
              </a:ext>
            </a:extLst>
          </p:cNvPr>
          <p:cNvSpPr/>
          <p:nvPr/>
        </p:nvSpPr>
        <p:spPr>
          <a:xfrm>
            <a:off x="8955324" y="3627719"/>
            <a:ext cx="3263193" cy="267305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Business</a:t>
            </a:r>
          </a:p>
          <a:p>
            <a:pPr algn="ctr"/>
            <a:endParaRPr lang="en-GB" b="1" dirty="0">
              <a:solidFill>
                <a:schemeClr val="tx1"/>
              </a:solidFill>
            </a:endParaRPr>
          </a:p>
          <a:p>
            <a:pPr marL="285750" indent="-285750">
              <a:buFont typeface="Arial" panose="020B0604020202020204" pitchFamily="34" charset="0"/>
              <a:buChar char="•"/>
            </a:pPr>
            <a:r>
              <a:rPr lang="en-GB" b="1" dirty="0"/>
              <a:t>Licensed trade</a:t>
            </a:r>
          </a:p>
          <a:p>
            <a:pPr marL="285750" indent="-285750">
              <a:buFont typeface="Arial" panose="020B0604020202020204" pitchFamily="34" charset="0"/>
              <a:buChar char="•"/>
            </a:pPr>
            <a:r>
              <a:rPr lang="en-GB" b="1" dirty="0"/>
              <a:t>BID</a:t>
            </a:r>
          </a:p>
          <a:p>
            <a:pPr marL="285750" indent="-285750">
              <a:buFont typeface="Arial" panose="020B0604020202020204" pitchFamily="34" charset="0"/>
              <a:buChar char="•"/>
            </a:pPr>
            <a:r>
              <a:rPr lang="en-GB" b="1" dirty="0" err="1"/>
              <a:t>Pubwatch</a:t>
            </a:r>
            <a:endParaRPr lang="en-GB" b="1" dirty="0"/>
          </a:p>
          <a:p>
            <a:pPr marL="285750" indent="-285750">
              <a:buFont typeface="Arial" panose="020B0604020202020204" pitchFamily="34" charset="0"/>
              <a:buChar char="•"/>
            </a:pPr>
            <a:r>
              <a:rPr lang="en-GB" b="1" dirty="0"/>
              <a:t>Licensing networks</a:t>
            </a:r>
          </a:p>
          <a:p>
            <a:pPr marL="285750" indent="-285750">
              <a:buFont typeface="Arial" panose="020B0604020202020204" pitchFamily="34" charset="0"/>
              <a:buChar char="•"/>
            </a:pPr>
            <a:r>
              <a:rPr lang="en-GB" b="1" dirty="0"/>
              <a:t>Transport providers</a:t>
            </a:r>
          </a:p>
          <a:p>
            <a:pPr marL="285750" indent="-285750">
              <a:buFont typeface="Arial" panose="020B0604020202020204" pitchFamily="34" charset="0"/>
              <a:buChar char="•"/>
            </a:pPr>
            <a:r>
              <a:rPr lang="en-GB" b="1" dirty="0"/>
              <a:t>PR company</a:t>
            </a:r>
          </a:p>
        </p:txBody>
      </p:sp>
    </p:spTree>
    <p:extLst>
      <p:ext uri="{BB962C8B-B14F-4D97-AF65-F5344CB8AC3E}">
        <p14:creationId xmlns:p14="http://schemas.microsoft.com/office/powerpoint/2010/main" val="1523513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4FA3-D787-4815-A1A1-DE8287FCAB47}"/>
              </a:ext>
            </a:extLst>
          </p:cNvPr>
          <p:cNvSpPr>
            <a:spLocks noGrp="1"/>
          </p:cNvSpPr>
          <p:nvPr>
            <p:ph type="title"/>
          </p:nvPr>
        </p:nvSpPr>
        <p:spPr/>
        <p:txBody>
          <a:bodyPr/>
          <a:lstStyle/>
          <a:p>
            <a:r>
              <a:rPr lang="en-GB" dirty="0">
                <a:solidFill>
                  <a:schemeClr val="bg1"/>
                </a:solidFill>
              </a:rPr>
              <a:t>Champions of </a:t>
            </a:r>
          </a:p>
        </p:txBody>
      </p:sp>
      <p:sp>
        <p:nvSpPr>
          <p:cNvPr id="3" name="Content Placeholder 2">
            <a:extLst>
              <a:ext uri="{FF2B5EF4-FFF2-40B4-BE49-F238E27FC236}">
                <a16:creationId xmlns:a16="http://schemas.microsoft.com/office/drawing/2014/main" id="{9D5735B8-2A7A-4E61-842A-1E5237B3E689}"/>
              </a:ext>
            </a:extLst>
          </p:cNvPr>
          <p:cNvSpPr>
            <a:spLocks noGrp="1"/>
          </p:cNvSpPr>
          <p:nvPr>
            <p:ph idx="1"/>
          </p:nvPr>
        </p:nvSpPr>
        <p:spPr/>
        <p:txBody>
          <a:bodyPr/>
          <a:lstStyle/>
          <a:p>
            <a:r>
              <a:rPr lang="en-GB" dirty="0">
                <a:solidFill>
                  <a:schemeClr val="bg1"/>
                </a:solidFill>
              </a:rPr>
              <a:t>Purple Flag</a:t>
            </a:r>
          </a:p>
          <a:p>
            <a:r>
              <a:rPr lang="en-GB" dirty="0">
                <a:solidFill>
                  <a:schemeClr val="bg1"/>
                </a:solidFill>
              </a:rPr>
              <a:t>Best Bar None</a:t>
            </a:r>
          </a:p>
          <a:p>
            <a:r>
              <a:rPr lang="en-GB" dirty="0">
                <a:solidFill>
                  <a:schemeClr val="bg1"/>
                </a:solidFill>
              </a:rPr>
              <a:t>Pub Watch</a:t>
            </a:r>
          </a:p>
          <a:p>
            <a:r>
              <a:rPr lang="en-GB" dirty="0">
                <a:solidFill>
                  <a:schemeClr val="bg1"/>
                </a:solidFill>
              </a:rPr>
              <a:t>CAP</a:t>
            </a:r>
          </a:p>
          <a:p>
            <a:r>
              <a:rPr lang="en-GB" dirty="0">
                <a:solidFill>
                  <a:schemeClr val="bg1"/>
                </a:solidFill>
              </a:rPr>
              <a:t>Drink Aware</a:t>
            </a:r>
          </a:p>
          <a:p>
            <a:r>
              <a:rPr lang="en-GB" dirty="0">
                <a:solidFill>
                  <a:schemeClr val="bg1"/>
                </a:solidFill>
              </a:rPr>
              <a:t>Data sharing</a:t>
            </a:r>
          </a:p>
        </p:txBody>
      </p:sp>
    </p:spTree>
    <p:extLst>
      <p:ext uri="{BB962C8B-B14F-4D97-AF65-F5344CB8AC3E}">
        <p14:creationId xmlns:p14="http://schemas.microsoft.com/office/powerpoint/2010/main" val="3593004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Top Corners Rounded 8">
            <a:extLst>
              <a:ext uri="{FF2B5EF4-FFF2-40B4-BE49-F238E27FC236}">
                <a16:creationId xmlns:a16="http://schemas.microsoft.com/office/drawing/2014/main" id="{3BAF1561-20C4-41FD-A35F-BF2B9E727F3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Top Corners Rounded 10">
            <a:extLst>
              <a:ext uri="{FF2B5EF4-FFF2-40B4-BE49-F238E27FC236}">
                <a16:creationId xmlns:a16="http://schemas.microsoft.com/office/drawing/2014/main" id="{839DC788-B140-4F3E-A91E-CB3E70ED940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FC18D930-0EEE-448F-ABF1-2AA3C83DA55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2705800"/>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close up of a map&#10;&#10;Description generated with very high confidence">
            <a:extLst>
              <a:ext uri="{FF2B5EF4-FFF2-40B4-BE49-F238E27FC236}">
                <a16:creationId xmlns:a16="http://schemas.microsoft.com/office/drawing/2014/main" id="{5703A5C7-CB5A-435F-9016-ACBAB9675E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3767" y="1044378"/>
            <a:ext cx="6542117" cy="4612195"/>
          </a:xfrm>
          <a:prstGeom prst="rect">
            <a:avLst/>
          </a:prstGeom>
        </p:spPr>
      </p:pic>
      <p:sp>
        <p:nvSpPr>
          <p:cNvPr id="2" name="Title 1">
            <a:extLst>
              <a:ext uri="{FF2B5EF4-FFF2-40B4-BE49-F238E27FC236}">
                <a16:creationId xmlns:a16="http://schemas.microsoft.com/office/drawing/2014/main" id="{AD8A4FA3-D787-4815-A1A1-DE8287FCAB47}"/>
              </a:ext>
            </a:extLst>
          </p:cNvPr>
          <p:cNvSpPr>
            <a:spLocks noGrp="1"/>
          </p:cNvSpPr>
          <p:nvPr>
            <p:ph type="title"/>
          </p:nvPr>
        </p:nvSpPr>
        <p:spPr>
          <a:xfrm>
            <a:off x="321733" y="981091"/>
            <a:ext cx="4092951" cy="1624457"/>
          </a:xfrm>
        </p:spPr>
        <p:txBody>
          <a:bodyPr>
            <a:normAutofit/>
          </a:bodyPr>
          <a:lstStyle/>
          <a:p>
            <a:r>
              <a:rPr lang="en-GB" sz="3600">
                <a:solidFill>
                  <a:schemeClr val="bg1"/>
                </a:solidFill>
              </a:rPr>
              <a:t>Hot Spot Mapping</a:t>
            </a:r>
          </a:p>
        </p:txBody>
      </p:sp>
      <p:sp>
        <p:nvSpPr>
          <p:cNvPr id="3" name="Content Placeholder 2">
            <a:extLst>
              <a:ext uri="{FF2B5EF4-FFF2-40B4-BE49-F238E27FC236}">
                <a16:creationId xmlns:a16="http://schemas.microsoft.com/office/drawing/2014/main" id="{9D5735B8-2A7A-4E61-842A-1E5237B3E689}"/>
              </a:ext>
            </a:extLst>
          </p:cNvPr>
          <p:cNvSpPr>
            <a:spLocks noGrp="1"/>
          </p:cNvSpPr>
          <p:nvPr>
            <p:ph idx="1"/>
          </p:nvPr>
        </p:nvSpPr>
        <p:spPr>
          <a:xfrm>
            <a:off x="321733" y="2834809"/>
            <a:ext cx="4092951" cy="3042099"/>
          </a:xfrm>
        </p:spPr>
        <p:txBody>
          <a:bodyPr anchor="t">
            <a:normAutofit/>
          </a:bodyPr>
          <a:lstStyle/>
          <a:p>
            <a:r>
              <a:rPr lang="en-GB" sz="2000" dirty="0">
                <a:solidFill>
                  <a:schemeClr val="bg1"/>
                </a:solidFill>
              </a:rPr>
              <a:t>Day by day</a:t>
            </a:r>
          </a:p>
          <a:p>
            <a:r>
              <a:rPr lang="en-GB" sz="2000" dirty="0">
                <a:solidFill>
                  <a:schemeClr val="bg1"/>
                </a:solidFill>
              </a:rPr>
              <a:t>Hour by hour</a:t>
            </a:r>
          </a:p>
          <a:p>
            <a:r>
              <a:rPr lang="en-GB" sz="2000" dirty="0">
                <a:solidFill>
                  <a:schemeClr val="bg1"/>
                </a:solidFill>
              </a:rPr>
              <a:t>Crime type</a:t>
            </a:r>
          </a:p>
          <a:p>
            <a:r>
              <a:rPr lang="en-GB" sz="2000" dirty="0">
                <a:solidFill>
                  <a:schemeClr val="bg1"/>
                </a:solidFill>
              </a:rPr>
              <a:t>Ambulance call out</a:t>
            </a:r>
          </a:p>
        </p:txBody>
      </p:sp>
      <p:sp>
        <p:nvSpPr>
          <p:cNvPr id="10" name="Rectangle 9">
            <a:extLst>
              <a:ext uri="{FF2B5EF4-FFF2-40B4-BE49-F238E27FC236}">
                <a16:creationId xmlns:a16="http://schemas.microsoft.com/office/drawing/2014/main" id="{D4B1CA21-4E2B-4778-A91F-AA0C55D1F4C1}"/>
              </a:ext>
            </a:extLst>
          </p:cNvPr>
          <p:cNvSpPr/>
          <p:nvPr/>
        </p:nvSpPr>
        <p:spPr>
          <a:xfrm>
            <a:off x="5638801" y="3792307"/>
            <a:ext cx="1255853" cy="6897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E8EFA999-0E04-46CD-923F-9158E28DE2F2}"/>
              </a:ext>
            </a:extLst>
          </p:cNvPr>
          <p:cNvSpPr/>
          <p:nvPr/>
        </p:nvSpPr>
        <p:spPr>
          <a:xfrm>
            <a:off x="8804477" y="2605548"/>
            <a:ext cx="1062942" cy="4690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E4276E62-D540-4107-B639-5101598D9AC5}"/>
              </a:ext>
            </a:extLst>
          </p:cNvPr>
          <p:cNvSpPr/>
          <p:nvPr/>
        </p:nvSpPr>
        <p:spPr>
          <a:xfrm>
            <a:off x="10098911" y="3643426"/>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D4BDA511-F9C7-42D3-B17B-0135AFD50E80}"/>
              </a:ext>
            </a:extLst>
          </p:cNvPr>
          <p:cNvSpPr/>
          <p:nvPr/>
        </p:nvSpPr>
        <p:spPr>
          <a:xfrm>
            <a:off x="7964377" y="3377896"/>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BC25B9FF-4ABA-4182-A02C-366DFA00C419}"/>
              </a:ext>
            </a:extLst>
          </p:cNvPr>
          <p:cNvSpPr/>
          <p:nvPr/>
        </p:nvSpPr>
        <p:spPr>
          <a:xfrm>
            <a:off x="8364647" y="4281964"/>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1C43168B-3799-4624-AC1E-5F146762AAEA}"/>
              </a:ext>
            </a:extLst>
          </p:cNvPr>
          <p:cNvSpPr/>
          <p:nvPr/>
        </p:nvSpPr>
        <p:spPr>
          <a:xfrm>
            <a:off x="8517047" y="4712155"/>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CC6CAFC3-64D1-418A-A4DC-C097CCED52A5}"/>
              </a:ext>
            </a:extLst>
          </p:cNvPr>
          <p:cNvSpPr/>
          <p:nvPr/>
        </p:nvSpPr>
        <p:spPr>
          <a:xfrm>
            <a:off x="6937109" y="4926286"/>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7403AF71-22E0-4D7D-902D-498AC04907C3}"/>
              </a:ext>
            </a:extLst>
          </p:cNvPr>
          <p:cNvSpPr/>
          <p:nvPr/>
        </p:nvSpPr>
        <p:spPr>
          <a:xfrm>
            <a:off x="7168601" y="4071020"/>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72560A97-60A1-45A3-9132-B666F70E0AE4}"/>
              </a:ext>
            </a:extLst>
          </p:cNvPr>
          <p:cNvSpPr/>
          <p:nvPr/>
        </p:nvSpPr>
        <p:spPr>
          <a:xfrm>
            <a:off x="7452169" y="2316208"/>
            <a:ext cx="1062942" cy="2893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E1C0C789-0F33-4826-ADD2-FB75850FFE60}"/>
              </a:ext>
            </a:extLst>
          </p:cNvPr>
          <p:cNvSpPr/>
          <p:nvPr/>
        </p:nvSpPr>
        <p:spPr>
          <a:xfrm>
            <a:off x="7856988" y="2823562"/>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08F725E0-85B9-46F1-B91E-0520BCAEAE3D}"/>
              </a:ext>
            </a:extLst>
          </p:cNvPr>
          <p:cNvSpPr/>
          <p:nvPr/>
        </p:nvSpPr>
        <p:spPr>
          <a:xfrm>
            <a:off x="6966807" y="3259567"/>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FD9ED45D-F72A-4A18-8E6F-486AA190AB63}"/>
              </a:ext>
            </a:extLst>
          </p:cNvPr>
          <p:cNvSpPr/>
          <p:nvPr/>
        </p:nvSpPr>
        <p:spPr>
          <a:xfrm>
            <a:off x="5276137" y="5372987"/>
            <a:ext cx="1754447" cy="283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Picture 23">
            <a:extLst>
              <a:ext uri="{FF2B5EF4-FFF2-40B4-BE49-F238E27FC236}">
                <a16:creationId xmlns:a16="http://schemas.microsoft.com/office/drawing/2014/main" id="{483AE09F-FAC2-4707-82CF-92B9E723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5596" y="939777"/>
            <a:ext cx="1389888" cy="1627632"/>
          </a:xfrm>
          <a:prstGeom prst="rect">
            <a:avLst/>
          </a:prstGeom>
        </p:spPr>
      </p:pic>
    </p:spTree>
    <p:extLst>
      <p:ext uri="{BB962C8B-B14F-4D97-AF65-F5344CB8AC3E}">
        <p14:creationId xmlns:p14="http://schemas.microsoft.com/office/powerpoint/2010/main" val="382777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Street Pastors/Angels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4"/>
            <a:ext cx="11397129" cy="2830046"/>
          </a:xfrm>
          <a:solidFill>
            <a:schemeClr val="accent4">
              <a:lumMod val="75000"/>
            </a:schemeClr>
          </a:solidFill>
        </p:spPr>
        <p:txBody>
          <a:bodyPr>
            <a:normAutofit lnSpcReduction="10000"/>
          </a:bodyPr>
          <a:lstStyle/>
          <a:p>
            <a:pPr marL="0" indent="0">
              <a:buNone/>
            </a:pPr>
            <a:r>
              <a:rPr lang="en-GB" dirty="0">
                <a:solidFill>
                  <a:schemeClr val="bg1"/>
                </a:solidFill>
              </a:rPr>
              <a:t>WHO/WHAT THEY ARE</a:t>
            </a:r>
          </a:p>
          <a:p>
            <a:r>
              <a:rPr lang="en-GB" dirty="0">
                <a:solidFill>
                  <a:schemeClr val="bg1"/>
                </a:solidFill>
              </a:rPr>
              <a:t>Christian voluntary groups</a:t>
            </a:r>
          </a:p>
          <a:p>
            <a:r>
              <a:rPr lang="en-GB" dirty="0">
                <a:solidFill>
                  <a:schemeClr val="bg1"/>
                </a:solidFill>
              </a:rPr>
              <a:t>Work set hours</a:t>
            </a:r>
          </a:p>
          <a:p>
            <a:r>
              <a:rPr lang="en-GB" dirty="0">
                <a:solidFill>
                  <a:schemeClr val="bg1"/>
                </a:solidFill>
              </a:rPr>
              <a:t>Undertake over 30 hours of training</a:t>
            </a:r>
          </a:p>
          <a:p>
            <a:r>
              <a:rPr lang="en-GB" dirty="0">
                <a:solidFill>
                  <a:schemeClr val="bg1"/>
                </a:solidFill>
              </a:rPr>
              <a:t>Usually DBS checked</a:t>
            </a:r>
          </a:p>
          <a:p>
            <a:r>
              <a:rPr lang="en-GB" dirty="0">
                <a:solidFill>
                  <a:schemeClr val="bg1"/>
                </a:solidFill>
              </a:rPr>
              <a:t>Normally share </a:t>
            </a:r>
            <a:r>
              <a:rPr lang="en-GB" dirty="0" err="1">
                <a:solidFill>
                  <a:schemeClr val="bg1"/>
                </a:solidFill>
              </a:rPr>
              <a:t>anonymised</a:t>
            </a:r>
            <a:r>
              <a:rPr lang="en-GB" dirty="0">
                <a:solidFill>
                  <a:schemeClr val="bg1"/>
                </a:solidFill>
              </a:rPr>
              <a:t> data with ENTE partners</a:t>
            </a:r>
          </a:p>
          <a:p>
            <a:endParaRPr lang="en-GB" sz="3200"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2369486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Street Pastors/Angels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2">
              <a:lumMod val="75000"/>
            </a:schemeClr>
          </a:solidFill>
        </p:spPr>
        <p:txBody>
          <a:bodyPr>
            <a:normAutofit/>
          </a:bodyPr>
          <a:lstStyle/>
          <a:p>
            <a:pPr marL="0" indent="0">
              <a:buNone/>
            </a:pPr>
            <a:r>
              <a:rPr lang="en-GB" dirty="0">
                <a:solidFill>
                  <a:schemeClr val="bg1"/>
                </a:solidFill>
              </a:rPr>
              <a:t>WHAT THEY DO</a:t>
            </a:r>
          </a:p>
          <a:p>
            <a:r>
              <a:rPr lang="en-GB" dirty="0">
                <a:solidFill>
                  <a:schemeClr val="bg1"/>
                </a:solidFill>
              </a:rPr>
              <a:t>Provide first aid, reducing the burden on emergency services</a:t>
            </a:r>
          </a:p>
          <a:p>
            <a:r>
              <a:rPr lang="en-GB" dirty="0">
                <a:solidFill>
                  <a:schemeClr val="bg1"/>
                </a:solidFill>
              </a:rPr>
              <a:t>Care for people who are intoxicated until sober enough to go home</a:t>
            </a:r>
          </a:p>
          <a:p>
            <a:r>
              <a:rPr lang="en-GB" dirty="0">
                <a:solidFill>
                  <a:schemeClr val="bg1"/>
                </a:solidFill>
              </a:rPr>
              <a:t>Giving brief interventions on drugs and sexual health</a:t>
            </a:r>
          </a:p>
          <a:p>
            <a:r>
              <a:rPr lang="en-GB" dirty="0">
                <a:solidFill>
                  <a:schemeClr val="bg1"/>
                </a:solidFill>
              </a:rPr>
              <a:t>Prevent people becoming victims of crime</a:t>
            </a:r>
          </a:p>
          <a:p>
            <a:r>
              <a:rPr lang="en-GB" dirty="0">
                <a:solidFill>
                  <a:schemeClr val="bg1"/>
                </a:solidFill>
              </a:rPr>
              <a:t>Give out supplies such as lollipops to reduce noise, flip flops to prevent cut feet, water to hydrate people, pee pouches to prevent on-street urination and </a:t>
            </a:r>
            <a:r>
              <a:rPr lang="en-GB" dirty="0" err="1">
                <a:solidFill>
                  <a:schemeClr val="bg1"/>
                </a:solidFill>
              </a:rPr>
              <a:t>spikeys</a:t>
            </a:r>
            <a:r>
              <a:rPr lang="en-GB" dirty="0">
                <a:solidFill>
                  <a:schemeClr val="bg1"/>
                </a:solidFill>
              </a:rPr>
              <a:t> to detect drink spiking</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274083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Street Pastors/Angels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6">
              <a:lumMod val="75000"/>
            </a:schemeClr>
          </a:solidFill>
        </p:spPr>
        <p:txBody>
          <a:bodyPr>
            <a:normAutofit/>
          </a:bodyPr>
          <a:lstStyle/>
          <a:p>
            <a:pPr marL="0" indent="0">
              <a:buNone/>
            </a:pPr>
            <a:r>
              <a:rPr lang="en-GB" dirty="0">
                <a:solidFill>
                  <a:schemeClr val="bg1"/>
                </a:solidFill>
              </a:rPr>
              <a:t>IMPACT</a:t>
            </a:r>
          </a:p>
          <a:p>
            <a:r>
              <a:rPr lang="en-GB" dirty="0">
                <a:solidFill>
                  <a:schemeClr val="bg1"/>
                </a:solidFill>
              </a:rPr>
              <a:t>450 groups in the UK, helping an estimated 15 people each night</a:t>
            </a:r>
          </a:p>
          <a:p>
            <a:r>
              <a:rPr lang="en-GB" dirty="0">
                <a:solidFill>
                  <a:schemeClr val="bg1"/>
                </a:solidFill>
              </a:rPr>
              <a:t>On average, they prevent 80% of people they help from needing support from A&amp;E, paramedics or police</a:t>
            </a:r>
          </a:p>
          <a:p>
            <a:r>
              <a:rPr lang="en-GB" dirty="0">
                <a:solidFill>
                  <a:schemeClr val="bg1"/>
                </a:solidFill>
              </a:rPr>
              <a:t>Analysis in 2015 in Nottingham indicated that every £1 spent on Street Pastors saved £121.50 in emergency services</a:t>
            </a:r>
          </a:p>
          <a:p>
            <a:r>
              <a:rPr lang="en-GB" dirty="0">
                <a:solidFill>
                  <a:schemeClr val="bg1"/>
                </a:solidFill>
              </a:rPr>
              <a:t>The friendly, uniformed presence on the streets is also invaluable</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507071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Night Owls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188753"/>
          </a:xfrm>
          <a:solidFill>
            <a:schemeClr val="accent4">
              <a:lumMod val="75000"/>
            </a:schemeClr>
          </a:solidFill>
        </p:spPr>
        <p:txBody>
          <a:bodyPr>
            <a:normAutofit/>
          </a:bodyPr>
          <a:lstStyle/>
          <a:p>
            <a:pPr marL="0" indent="0">
              <a:buNone/>
            </a:pPr>
            <a:r>
              <a:rPr lang="en-GB" dirty="0">
                <a:solidFill>
                  <a:schemeClr val="bg1"/>
                </a:solidFill>
              </a:rPr>
              <a:t>WHO/WHAT THEY ARE</a:t>
            </a:r>
          </a:p>
          <a:p>
            <a:r>
              <a:rPr lang="en-GB" dirty="0">
                <a:solidFill>
                  <a:schemeClr val="bg1"/>
                </a:solidFill>
              </a:rPr>
              <a:t>Student-led replica of Street Pastors/Angels</a:t>
            </a:r>
          </a:p>
          <a:p>
            <a:r>
              <a:rPr lang="en-GB" dirty="0">
                <a:solidFill>
                  <a:schemeClr val="bg1"/>
                </a:solidFill>
              </a:rPr>
              <a:t>Operate in 5 university towns currently</a:t>
            </a:r>
          </a:p>
          <a:p>
            <a:r>
              <a:rPr lang="en-GB" dirty="0">
                <a:solidFill>
                  <a:schemeClr val="bg1"/>
                </a:solidFill>
              </a:rPr>
              <a:t>Operate on busy midweek student nights</a:t>
            </a:r>
          </a:p>
          <a:p>
            <a:endParaRPr lang="en-GB" sz="3200"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1060486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Night Owls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2">
              <a:lumMod val="75000"/>
            </a:schemeClr>
          </a:solidFill>
        </p:spPr>
        <p:txBody>
          <a:bodyPr>
            <a:normAutofit/>
          </a:bodyPr>
          <a:lstStyle/>
          <a:p>
            <a:pPr marL="0" indent="0">
              <a:buNone/>
            </a:pPr>
            <a:r>
              <a:rPr lang="en-GB" dirty="0">
                <a:solidFill>
                  <a:schemeClr val="bg1"/>
                </a:solidFill>
              </a:rPr>
              <a:t>WHAT THEY DO</a:t>
            </a:r>
          </a:p>
          <a:p>
            <a:r>
              <a:rPr lang="en-GB" dirty="0">
                <a:solidFill>
                  <a:schemeClr val="bg1"/>
                </a:solidFill>
              </a:rPr>
              <a:t>Hand out supplies similar to those offered by Street Pastors, as well as condoms</a:t>
            </a:r>
          </a:p>
          <a:p>
            <a:r>
              <a:rPr lang="en-GB" dirty="0">
                <a:solidFill>
                  <a:schemeClr val="bg1"/>
                </a:solidFill>
              </a:rPr>
              <a:t>Help vulnerable people to get home safely</a:t>
            </a:r>
          </a:p>
          <a:p>
            <a:r>
              <a:rPr lang="en-GB" dirty="0">
                <a:solidFill>
                  <a:schemeClr val="bg1"/>
                </a:solidFill>
              </a:rPr>
              <a:t>Administer first aid</a:t>
            </a:r>
          </a:p>
          <a:p>
            <a:r>
              <a:rPr lang="en-GB" dirty="0">
                <a:solidFill>
                  <a:schemeClr val="bg1"/>
                </a:solidFill>
              </a:rPr>
              <a:t>Pick up litter, glass etc.</a:t>
            </a:r>
          </a:p>
          <a:p>
            <a:r>
              <a:rPr lang="en-GB" dirty="0">
                <a:solidFill>
                  <a:schemeClr val="bg1"/>
                </a:solidFill>
              </a:rPr>
              <a:t>Provide positive student peer support</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1860285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Night Owls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6">
              <a:lumMod val="75000"/>
            </a:schemeClr>
          </a:solidFill>
        </p:spPr>
        <p:txBody>
          <a:bodyPr>
            <a:normAutofit/>
          </a:bodyPr>
          <a:lstStyle/>
          <a:p>
            <a:pPr marL="0" indent="0">
              <a:buNone/>
            </a:pPr>
            <a:r>
              <a:rPr lang="en-GB" dirty="0">
                <a:solidFill>
                  <a:schemeClr val="bg1"/>
                </a:solidFill>
              </a:rPr>
              <a:t>IMPACT (1</a:t>
            </a:r>
            <a:r>
              <a:rPr lang="en-GB" baseline="30000" dirty="0">
                <a:solidFill>
                  <a:schemeClr val="bg1"/>
                </a:solidFill>
              </a:rPr>
              <a:t>st</a:t>
            </a:r>
            <a:r>
              <a:rPr lang="en-GB" dirty="0">
                <a:solidFill>
                  <a:schemeClr val="bg1"/>
                </a:solidFill>
              </a:rPr>
              <a:t> year figures from Nottingham scheme)</a:t>
            </a:r>
          </a:p>
          <a:p>
            <a:r>
              <a:rPr lang="en-GB" dirty="0">
                <a:solidFill>
                  <a:schemeClr val="bg1"/>
                </a:solidFill>
              </a:rPr>
              <a:t>Picked up 1,226 glass bottles and 4,135 items of litter </a:t>
            </a:r>
          </a:p>
          <a:p>
            <a:r>
              <a:rPr lang="en-GB" dirty="0">
                <a:solidFill>
                  <a:schemeClr val="bg1"/>
                </a:solidFill>
              </a:rPr>
              <a:t>Walked 179 lone students home</a:t>
            </a:r>
          </a:p>
          <a:p>
            <a:r>
              <a:rPr lang="en-GB" dirty="0">
                <a:solidFill>
                  <a:schemeClr val="bg1"/>
                </a:solidFill>
              </a:rPr>
              <a:t>Cared for 194 students who were vomiting or required minor first aid</a:t>
            </a:r>
          </a:p>
          <a:p>
            <a:r>
              <a:rPr lang="en-GB" dirty="0">
                <a:solidFill>
                  <a:schemeClr val="bg1"/>
                </a:solidFill>
              </a:rPr>
              <a:t>Provided significant pastoral care to 1,173 students </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97950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FB938-0A7A-4308-A5A8-FD1622EA1C84}"/>
              </a:ext>
            </a:extLst>
          </p:cNvPr>
          <p:cNvSpPr>
            <a:spLocks noGrp="1"/>
          </p:cNvSpPr>
          <p:nvPr>
            <p:ph type="title"/>
          </p:nvPr>
        </p:nvSpPr>
        <p:spPr/>
        <p:txBody>
          <a:bodyPr/>
          <a:lstStyle/>
          <a:p>
            <a:r>
              <a:rPr lang="en-GB" dirty="0">
                <a:solidFill>
                  <a:schemeClr val="bg1">
                    <a:lumMod val="95000"/>
                  </a:schemeClr>
                </a:solidFill>
              </a:rPr>
              <a:t>Volunteer Led Projects</a:t>
            </a:r>
          </a:p>
        </p:txBody>
      </p:sp>
      <p:sp>
        <p:nvSpPr>
          <p:cNvPr id="3" name="Content Placeholder 2">
            <a:extLst>
              <a:ext uri="{FF2B5EF4-FFF2-40B4-BE49-F238E27FC236}">
                <a16:creationId xmlns:a16="http://schemas.microsoft.com/office/drawing/2014/main" id="{2DDD612D-ABD6-45C1-920E-37C8FDC34CD1}"/>
              </a:ext>
            </a:extLst>
          </p:cNvPr>
          <p:cNvSpPr>
            <a:spLocks noGrp="1"/>
          </p:cNvSpPr>
          <p:nvPr>
            <p:ph idx="1"/>
          </p:nvPr>
        </p:nvSpPr>
        <p:spPr>
          <a:xfrm>
            <a:off x="838200" y="1825625"/>
            <a:ext cx="5255871" cy="4563600"/>
          </a:xfrm>
          <a:solidFill>
            <a:schemeClr val="accent6">
              <a:lumMod val="50000"/>
            </a:schemeClr>
          </a:solidFill>
          <a:ln>
            <a:solidFill>
              <a:schemeClr val="accent3">
                <a:shade val="80000"/>
                <a:hueOff val="0"/>
                <a:satOff val="0"/>
                <a:lumOff val="0"/>
              </a:schemeClr>
            </a:solidFill>
          </a:ln>
        </p:spPr>
        <p:txBody>
          <a:bodyPr>
            <a:normAutofit fontScale="85000" lnSpcReduction="10000"/>
          </a:bodyPr>
          <a:lstStyle/>
          <a:p>
            <a:pPr marL="0" indent="0" algn="ctr">
              <a:buNone/>
            </a:pPr>
            <a:r>
              <a:rPr lang="en-GB" sz="3500" b="1" dirty="0">
                <a:solidFill>
                  <a:schemeClr val="bg1">
                    <a:lumMod val="95000"/>
                  </a:schemeClr>
                </a:solidFill>
              </a:rPr>
              <a:t>Pros</a:t>
            </a:r>
          </a:p>
          <a:p>
            <a:endParaRPr lang="en-GB" dirty="0">
              <a:solidFill>
                <a:schemeClr val="bg1">
                  <a:lumMod val="95000"/>
                </a:schemeClr>
              </a:solidFill>
            </a:endParaRPr>
          </a:p>
          <a:p>
            <a:r>
              <a:rPr lang="en-GB" dirty="0">
                <a:solidFill>
                  <a:schemeClr val="bg1">
                    <a:lumMod val="95000"/>
                  </a:schemeClr>
                </a:solidFill>
              </a:rPr>
              <a:t>Relatively low cost</a:t>
            </a:r>
          </a:p>
          <a:p>
            <a:r>
              <a:rPr lang="en-GB" dirty="0">
                <a:solidFill>
                  <a:schemeClr val="bg1">
                    <a:lumMod val="95000"/>
                  </a:schemeClr>
                </a:solidFill>
              </a:rPr>
              <a:t>Local people engaged</a:t>
            </a:r>
          </a:p>
          <a:p>
            <a:r>
              <a:rPr lang="en-GB" dirty="0">
                <a:solidFill>
                  <a:schemeClr val="bg1">
                    <a:lumMod val="95000"/>
                  </a:schemeClr>
                </a:solidFill>
              </a:rPr>
              <a:t>Extra uniformed visibility</a:t>
            </a:r>
          </a:p>
          <a:p>
            <a:r>
              <a:rPr lang="en-GB" dirty="0">
                <a:solidFill>
                  <a:schemeClr val="bg1">
                    <a:lumMod val="95000"/>
                  </a:schemeClr>
                </a:solidFill>
              </a:rPr>
              <a:t>Additional skill set</a:t>
            </a:r>
          </a:p>
          <a:p>
            <a:r>
              <a:rPr lang="en-GB" dirty="0">
                <a:solidFill>
                  <a:schemeClr val="bg1">
                    <a:lumMod val="95000"/>
                  </a:schemeClr>
                </a:solidFill>
              </a:rPr>
              <a:t>Reduces pressure on emergency services</a:t>
            </a:r>
          </a:p>
          <a:p>
            <a:r>
              <a:rPr lang="en-GB" dirty="0">
                <a:solidFill>
                  <a:schemeClr val="bg1">
                    <a:lumMod val="95000"/>
                  </a:schemeClr>
                </a:solidFill>
              </a:rPr>
              <a:t>Universally well received</a:t>
            </a:r>
          </a:p>
          <a:p>
            <a:r>
              <a:rPr lang="en-GB" dirty="0">
                <a:solidFill>
                  <a:schemeClr val="bg1">
                    <a:lumMod val="95000"/>
                  </a:schemeClr>
                </a:solidFill>
              </a:rPr>
              <a:t>Good local support</a:t>
            </a:r>
          </a:p>
          <a:p>
            <a:r>
              <a:rPr lang="en-GB" dirty="0">
                <a:solidFill>
                  <a:schemeClr val="bg1">
                    <a:lumMod val="95000"/>
                  </a:schemeClr>
                </a:solidFill>
              </a:rPr>
              <a:t>Attract external funding/sponsorship</a:t>
            </a:r>
          </a:p>
        </p:txBody>
      </p:sp>
      <p:sp>
        <p:nvSpPr>
          <p:cNvPr id="4" name="Content Placeholder 2">
            <a:extLst>
              <a:ext uri="{FF2B5EF4-FFF2-40B4-BE49-F238E27FC236}">
                <a16:creationId xmlns:a16="http://schemas.microsoft.com/office/drawing/2014/main" id="{608DE83B-7945-4B7B-84C8-51522DA9E9E1}"/>
              </a:ext>
            </a:extLst>
          </p:cNvPr>
          <p:cNvSpPr txBox="1">
            <a:spLocks/>
          </p:cNvSpPr>
          <p:nvPr/>
        </p:nvSpPr>
        <p:spPr>
          <a:xfrm>
            <a:off x="6361224" y="1825624"/>
            <a:ext cx="5255871" cy="4623127"/>
          </a:xfrm>
          <a:prstGeom prst="rect">
            <a:avLst/>
          </a:prstGeom>
          <a:solidFill>
            <a:schemeClr val="accent2">
              <a:lumMod val="75000"/>
            </a:schemeClr>
          </a:solidFill>
          <a:ln>
            <a:solidFill>
              <a:schemeClr val="accent3">
                <a:shade val="80000"/>
                <a:hueOff val="0"/>
                <a:satOff val="0"/>
                <a:lumOff val="0"/>
              </a:schemeClr>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500" b="1" dirty="0">
                <a:solidFill>
                  <a:schemeClr val="bg1">
                    <a:lumMod val="95000"/>
                  </a:schemeClr>
                </a:solidFill>
              </a:rPr>
              <a:t>Cons</a:t>
            </a:r>
          </a:p>
          <a:p>
            <a:endParaRPr lang="en-GB" dirty="0">
              <a:solidFill>
                <a:schemeClr val="bg1">
                  <a:lumMod val="95000"/>
                </a:schemeClr>
              </a:solidFill>
            </a:endParaRPr>
          </a:p>
          <a:p>
            <a:r>
              <a:rPr lang="en-GB" dirty="0">
                <a:solidFill>
                  <a:schemeClr val="bg1">
                    <a:lumMod val="95000"/>
                  </a:schemeClr>
                </a:solidFill>
              </a:rPr>
              <a:t>Requires a certain skill set to manage well</a:t>
            </a:r>
          </a:p>
          <a:p>
            <a:r>
              <a:rPr lang="en-GB" dirty="0">
                <a:solidFill>
                  <a:schemeClr val="bg1">
                    <a:lumMod val="95000"/>
                  </a:schemeClr>
                </a:solidFill>
              </a:rPr>
              <a:t>Some have low numbers</a:t>
            </a:r>
          </a:p>
          <a:p>
            <a:r>
              <a:rPr lang="en-GB" dirty="0">
                <a:solidFill>
                  <a:schemeClr val="bg1">
                    <a:lumMod val="95000"/>
                  </a:schemeClr>
                </a:solidFill>
              </a:rPr>
              <a:t>Not free - does require long-term consistent support/funding</a:t>
            </a:r>
          </a:p>
          <a:p>
            <a:r>
              <a:rPr lang="en-GB" dirty="0">
                <a:solidFill>
                  <a:schemeClr val="bg1">
                    <a:lumMod val="95000"/>
                  </a:schemeClr>
                </a:solidFill>
              </a:rPr>
              <a:t>A lot of work to set up and sustain</a:t>
            </a:r>
          </a:p>
          <a:p>
            <a:r>
              <a:rPr lang="en-GB" dirty="0">
                <a:solidFill>
                  <a:schemeClr val="bg1">
                    <a:lumMod val="95000"/>
                  </a:schemeClr>
                </a:solidFill>
              </a:rPr>
              <a:t>Requires open and supportive partnership working</a:t>
            </a:r>
          </a:p>
          <a:p>
            <a:endParaRPr lang="en-GB" dirty="0">
              <a:solidFill>
                <a:schemeClr val="bg1">
                  <a:lumMod val="95000"/>
                </a:schemeClr>
              </a:solidFill>
            </a:endParaRPr>
          </a:p>
          <a:p>
            <a:endParaRPr lang="en-GB" dirty="0">
              <a:solidFill>
                <a:schemeClr val="bg1">
                  <a:lumMod val="95000"/>
                </a:schemeClr>
              </a:solidFill>
            </a:endParaRPr>
          </a:p>
          <a:p>
            <a:endParaRPr lang="en-GB" dirty="0">
              <a:solidFill>
                <a:schemeClr val="bg1">
                  <a:lumMod val="95000"/>
                </a:schemeClr>
              </a:solidFill>
            </a:endParaRPr>
          </a:p>
        </p:txBody>
      </p:sp>
      <p:pic>
        <p:nvPicPr>
          <p:cNvPr id="5" name="Picture 4"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337113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lstStyle/>
          <a:p>
            <a:r>
              <a:rPr lang="en-GB" dirty="0">
                <a:solidFill>
                  <a:schemeClr val="bg1"/>
                </a:solidFill>
              </a:rPr>
              <a:t>Safe Spaces/SOS Buses/Welfare</a:t>
            </a:r>
            <a:br>
              <a:rPr lang="en-GB" dirty="0">
                <a:solidFill>
                  <a:schemeClr val="bg1"/>
                </a:solidFill>
              </a:rPr>
            </a:br>
            <a:r>
              <a:rPr lang="en-GB" dirty="0">
                <a:solidFill>
                  <a:schemeClr val="bg1"/>
                </a:solidFill>
              </a:rPr>
              <a:t>Centres/Alcohol Treatment Centres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87726"/>
            <a:ext cx="11397129" cy="3621150"/>
          </a:xfrm>
          <a:solidFill>
            <a:schemeClr val="accent4">
              <a:lumMod val="75000"/>
            </a:schemeClr>
          </a:solidFill>
        </p:spPr>
        <p:txBody>
          <a:bodyPr>
            <a:normAutofit/>
          </a:bodyPr>
          <a:lstStyle/>
          <a:p>
            <a:pPr marL="0" indent="0">
              <a:buNone/>
            </a:pPr>
            <a:r>
              <a:rPr lang="en-GB" dirty="0">
                <a:solidFill>
                  <a:schemeClr val="bg1"/>
                </a:solidFill>
              </a:rPr>
              <a:t>WHO/WHAT THEY ARE</a:t>
            </a:r>
          </a:p>
          <a:p>
            <a:r>
              <a:rPr lang="en-GB" dirty="0">
                <a:solidFill>
                  <a:schemeClr val="bg1"/>
                </a:solidFill>
              </a:rPr>
              <a:t>45 Safe Spaces across the UK</a:t>
            </a:r>
          </a:p>
          <a:p>
            <a:r>
              <a:rPr lang="en-GB" dirty="0">
                <a:solidFill>
                  <a:schemeClr val="bg1"/>
                </a:solidFill>
              </a:rPr>
              <a:t>Partnership schemes often run by a combination of volunteers, paid staff, St John’s Ambulance, paramedics and hospitals according to local need</a:t>
            </a:r>
          </a:p>
          <a:p>
            <a:r>
              <a:rPr lang="en-GB" dirty="0">
                <a:solidFill>
                  <a:schemeClr val="bg1"/>
                </a:solidFill>
              </a:rPr>
              <a:t>Based in buses, cabins, trailers, buildings or hospitals </a:t>
            </a:r>
          </a:p>
          <a:p>
            <a:r>
              <a:rPr lang="en-GB" dirty="0">
                <a:solidFill>
                  <a:schemeClr val="bg1"/>
                </a:solidFill>
              </a:rPr>
              <a:t>Portman Group has identified that a total of 150 cities could benefit from a Safe Space, i.e. over 100 more</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3560473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2">
              <a:lumMod val="75000"/>
            </a:schemeClr>
          </a:solidFill>
        </p:spPr>
        <p:txBody>
          <a:bodyPr>
            <a:normAutofit fontScale="92500" lnSpcReduction="10000"/>
          </a:bodyPr>
          <a:lstStyle/>
          <a:p>
            <a:pPr marL="0" indent="0">
              <a:buNone/>
            </a:pPr>
            <a:r>
              <a:rPr lang="en-GB" dirty="0">
                <a:solidFill>
                  <a:schemeClr val="bg1"/>
                </a:solidFill>
              </a:rPr>
              <a:t>WHAT THEY DO</a:t>
            </a:r>
          </a:p>
          <a:p>
            <a:r>
              <a:rPr lang="en-GB" dirty="0">
                <a:solidFill>
                  <a:schemeClr val="bg1"/>
                </a:solidFill>
              </a:rPr>
              <a:t>Provide a place of safety, medical assessment &amp; basic treatment, first aid, supervised recovery</a:t>
            </a:r>
          </a:p>
          <a:p>
            <a:r>
              <a:rPr lang="en-GB" dirty="0">
                <a:solidFill>
                  <a:schemeClr val="bg1"/>
                </a:solidFill>
              </a:rPr>
              <a:t>Treat injuries, intoxication (alcohol/drugs) and/or are vulnerable for other reasons</a:t>
            </a:r>
          </a:p>
          <a:p>
            <a:r>
              <a:rPr lang="en-GB" dirty="0">
                <a:solidFill>
                  <a:schemeClr val="bg1"/>
                </a:solidFill>
              </a:rPr>
              <a:t>Provide advice to those who are lost or can’t get themselves home or have a need for pastoral care</a:t>
            </a:r>
          </a:p>
          <a:p>
            <a:r>
              <a:rPr lang="en-GB" dirty="0">
                <a:solidFill>
                  <a:schemeClr val="bg1"/>
                </a:solidFill>
              </a:rPr>
              <a:t>Some signpost users to follow-on services, such as alcohol, drugs and mental health interventions, or services for rough sleepers</a:t>
            </a:r>
          </a:p>
          <a:p>
            <a:r>
              <a:rPr lang="en-GB" dirty="0">
                <a:solidFill>
                  <a:schemeClr val="bg1"/>
                </a:solidFill>
              </a:rPr>
              <a:t>Some act as a base for partners managing the local night-time economy</a:t>
            </a:r>
          </a:p>
          <a:p>
            <a:pPr marL="0" indent="0">
              <a:buNone/>
            </a:pPr>
            <a:endParaRPr lang="en-GB" dirty="0">
              <a:solidFill>
                <a:schemeClr val="bg1"/>
              </a:solidFill>
            </a:endParaRPr>
          </a:p>
          <a:p>
            <a:endParaRPr lang="en-GB"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6" name="Title 1">
            <a:extLst>
              <a:ext uri="{FF2B5EF4-FFF2-40B4-BE49-F238E27FC236}">
                <a16:creationId xmlns:a16="http://schemas.microsoft.com/office/drawing/2014/main" id="{447D5EF7-3F89-4E84-8360-A6437FA77F81}"/>
              </a:ext>
            </a:extLst>
          </p:cNvPr>
          <p:cNvSpPr txBox="1">
            <a:spLocks/>
          </p:cNvSpPr>
          <p:nvPr/>
        </p:nvSpPr>
        <p:spPr>
          <a:xfrm>
            <a:off x="851685" y="3587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chemeClr val="bg1"/>
                </a:solidFill>
              </a:rPr>
              <a:t>Safe Spaces/SOS Buses/Welfare</a:t>
            </a:r>
            <a:br>
              <a:rPr lang="en-GB" dirty="0">
                <a:solidFill>
                  <a:schemeClr val="bg1"/>
                </a:solidFill>
              </a:rPr>
            </a:br>
            <a:r>
              <a:rPr lang="en-GB" dirty="0">
                <a:solidFill>
                  <a:schemeClr val="bg1"/>
                </a:solidFill>
              </a:rPr>
              <a:t>Centres/Alcohol Treatment Centres</a:t>
            </a:r>
          </a:p>
        </p:txBody>
      </p:sp>
    </p:spTree>
    <p:extLst>
      <p:ext uri="{BB962C8B-B14F-4D97-AF65-F5344CB8AC3E}">
        <p14:creationId xmlns:p14="http://schemas.microsoft.com/office/powerpoint/2010/main" val="45215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4081658"/>
          </a:xfrm>
          <a:solidFill>
            <a:schemeClr val="accent6">
              <a:lumMod val="75000"/>
            </a:schemeClr>
          </a:solidFill>
        </p:spPr>
        <p:txBody>
          <a:bodyPr>
            <a:normAutofit fontScale="92500" lnSpcReduction="10000"/>
          </a:bodyPr>
          <a:lstStyle/>
          <a:p>
            <a:pPr marL="0" indent="0">
              <a:buNone/>
            </a:pPr>
            <a:r>
              <a:rPr lang="en-GB" dirty="0">
                <a:solidFill>
                  <a:schemeClr val="bg1"/>
                </a:solidFill>
              </a:rPr>
              <a:t>IMPACT</a:t>
            </a:r>
          </a:p>
          <a:p>
            <a:r>
              <a:rPr lang="en-GB" dirty="0">
                <a:solidFill>
                  <a:schemeClr val="bg1"/>
                </a:solidFill>
              </a:rPr>
              <a:t>See 15-20 people each night</a:t>
            </a:r>
          </a:p>
          <a:p>
            <a:r>
              <a:rPr lang="en-GB" dirty="0">
                <a:solidFill>
                  <a:schemeClr val="bg1"/>
                </a:solidFill>
              </a:rPr>
              <a:t>Can help offset public sector costs by up to £9.31 for every £1 spent*</a:t>
            </a:r>
          </a:p>
          <a:p>
            <a:r>
              <a:rPr lang="en-GB" dirty="0">
                <a:solidFill>
                  <a:schemeClr val="bg1"/>
                </a:solidFill>
              </a:rPr>
              <a:t>Can allow ambulance and A&amp;E services to redeploy £50k - £1m annually per location*</a:t>
            </a:r>
          </a:p>
          <a:p>
            <a:r>
              <a:rPr lang="en-GB" dirty="0">
                <a:solidFill>
                  <a:schemeClr val="bg1"/>
                </a:solidFill>
              </a:rPr>
              <a:t>Longevity and value for money is linked to the mobility of the Safe Space – so that it can move as the nightlife evolves, and can also be strategically located for special occasions e.g. festivals, </a:t>
            </a:r>
            <a:r>
              <a:rPr lang="en-GB" dirty="0" err="1">
                <a:solidFill>
                  <a:schemeClr val="bg1"/>
                </a:solidFill>
              </a:rPr>
              <a:t>Freshers</a:t>
            </a:r>
            <a:r>
              <a:rPr lang="en-GB" dirty="0">
                <a:solidFill>
                  <a:schemeClr val="bg1"/>
                </a:solidFill>
              </a:rPr>
              <a:t> Week</a:t>
            </a:r>
          </a:p>
          <a:p>
            <a:pPr marL="0" indent="0">
              <a:buNone/>
            </a:pPr>
            <a:endParaRPr lang="en-GB" dirty="0">
              <a:solidFill>
                <a:schemeClr val="bg1"/>
              </a:solidFill>
            </a:endParaRPr>
          </a:p>
          <a:p>
            <a:pPr marL="0" indent="0">
              <a:buNone/>
            </a:pPr>
            <a:r>
              <a:rPr lang="en-GB" sz="1800" dirty="0">
                <a:solidFill>
                  <a:schemeClr val="bg1"/>
                </a:solidFill>
              </a:rPr>
              <a:t>*Statistics from MAKE Associates “A Study of ‘Safe Spaces’ in the UK Night-time Economy”,  2017.</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6" name="Title 1">
            <a:extLst>
              <a:ext uri="{FF2B5EF4-FFF2-40B4-BE49-F238E27FC236}">
                <a16:creationId xmlns:a16="http://schemas.microsoft.com/office/drawing/2014/main" id="{447D5EF7-3F89-4E84-8360-A6437FA77F81}"/>
              </a:ext>
            </a:extLst>
          </p:cNvPr>
          <p:cNvSpPr>
            <a:spLocks noGrp="1"/>
          </p:cNvSpPr>
          <p:nvPr>
            <p:ph type="title"/>
          </p:nvPr>
        </p:nvSpPr>
        <p:spPr>
          <a:xfrm>
            <a:off x="838200" y="365125"/>
            <a:ext cx="10515600" cy="1325563"/>
          </a:xfrm>
        </p:spPr>
        <p:txBody>
          <a:bodyPr/>
          <a:lstStyle/>
          <a:p>
            <a:r>
              <a:rPr lang="en-GB" dirty="0">
                <a:solidFill>
                  <a:schemeClr val="bg1"/>
                </a:solidFill>
              </a:rPr>
              <a:t>Safe Spaces/SOS Buses/Welfare</a:t>
            </a:r>
            <a:br>
              <a:rPr lang="en-GB" dirty="0">
                <a:solidFill>
                  <a:schemeClr val="bg1"/>
                </a:solidFill>
              </a:rPr>
            </a:br>
            <a:r>
              <a:rPr lang="en-GB" dirty="0">
                <a:solidFill>
                  <a:schemeClr val="bg1"/>
                </a:solidFill>
              </a:rPr>
              <a:t>Centres/Alcohol Treatment Centres</a:t>
            </a:r>
          </a:p>
        </p:txBody>
      </p:sp>
    </p:spTree>
    <p:extLst>
      <p:ext uri="{BB962C8B-B14F-4D97-AF65-F5344CB8AC3E}">
        <p14:creationId xmlns:p14="http://schemas.microsoft.com/office/powerpoint/2010/main" val="585983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2">
              <a:lumMod val="75000"/>
            </a:schemeClr>
          </a:solidFill>
        </p:spPr>
        <p:txBody>
          <a:bodyPr>
            <a:normAutofit/>
          </a:bodyPr>
          <a:lstStyle/>
          <a:p>
            <a:pPr marL="0" indent="0">
              <a:buNone/>
            </a:pPr>
            <a:r>
              <a:rPr lang="en-GB" dirty="0">
                <a:solidFill>
                  <a:schemeClr val="bg1"/>
                </a:solidFill>
              </a:rPr>
              <a:t>WHAT THEY DO</a:t>
            </a:r>
          </a:p>
          <a:p>
            <a:r>
              <a:rPr lang="en-GB" dirty="0">
                <a:solidFill>
                  <a:schemeClr val="bg1"/>
                </a:solidFill>
              </a:rPr>
              <a:t>Intervene with young knife crime victims in A&amp;E departments to support young people to break the cycle of violence</a:t>
            </a:r>
          </a:p>
          <a:p>
            <a:r>
              <a:rPr lang="en-GB" dirty="0">
                <a:solidFill>
                  <a:schemeClr val="bg1"/>
                </a:solidFill>
              </a:rPr>
              <a:t>Alongside Safer London and Only Connect, runs London Gang Exit, which supports young people to exit gangs</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5" name="Title 1">
            <a:extLst>
              <a:ext uri="{FF2B5EF4-FFF2-40B4-BE49-F238E27FC236}">
                <a16:creationId xmlns:a16="http://schemas.microsoft.com/office/drawing/2014/main" id="{447D5EF7-3F89-4E84-8360-A6437FA77F81}"/>
              </a:ext>
            </a:extLst>
          </p:cNvPr>
          <p:cNvSpPr>
            <a:spLocks noGrp="1"/>
          </p:cNvSpPr>
          <p:nvPr>
            <p:ph type="title"/>
          </p:nvPr>
        </p:nvSpPr>
        <p:spPr>
          <a:xfrm>
            <a:off x="838200" y="365125"/>
            <a:ext cx="10515600" cy="1325563"/>
          </a:xfrm>
        </p:spPr>
        <p:txBody>
          <a:bodyPr>
            <a:normAutofit/>
          </a:bodyPr>
          <a:lstStyle/>
          <a:p>
            <a:r>
              <a:rPr lang="en-GB" dirty="0">
                <a:solidFill>
                  <a:schemeClr val="bg1"/>
                </a:solidFill>
              </a:rPr>
              <a:t>Red Thread</a:t>
            </a:r>
          </a:p>
        </p:txBody>
      </p:sp>
    </p:spTree>
    <p:extLst>
      <p:ext uri="{BB962C8B-B14F-4D97-AF65-F5344CB8AC3E}">
        <p14:creationId xmlns:p14="http://schemas.microsoft.com/office/powerpoint/2010/main" val="286388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normAutofit/>
          </a:bodyPr>
          <a:lstStyle/>
          <a:p>
            <a:r>
              <a:rPr lang="en-GB" dirty="0">
                <a:solidFill>
                  <a:schemeClr val="bg1"/>
                </a:solidFill>
              </a:rPr>
              <a:t>Red Thread</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4"/>
            <a:ext cx="11397129" cy="2830046"/>
          </a:xfrm>
          <a:solidFill>
            <a:schemeClr val="accent4">
              <a:lumMod val="75000"/>
            </a:schemeClr>
          </a:solidFill>
        </p:spPr>
        <p:txBody>
          <a:bodyPr>
            <a:normAutofit/>
          </a:bodyPr>
          <a:lstStyle/>
          <a:p>
            <a:pPr marL="0" indent="0">
              <a:buNone/>
            </a:pPr>
            <a:r>
              <a:rPr lang="en-GB" dirty="0">
                <a:solidFill>
                  <a:schemeClr val="bg1"/>
                </a:solidFill>
              </a:rPr>
              <a:t>WHO THEY ARE</a:t>
            </a:r>
          </a:p>
          <a:p>
            <a:r>
              <a:rPr lang="en-GB" dirty="0">
                <a:solidFill>
                  <a:schemeClr val="bg1"/>
                </a:solidFill>
              </a:rPr>
              <a:t>Youth work charity, over 20 years old</a:t>
            </a:r>
          </a:p>
          <a:p>
            <a:r>
              <a:rPr lang="en-GB" dirty="0">
                <a:solidFill>
                  <a:schemeClr val="bg1"/>
                </a:solidFill>
              </a:rPr>
              <a:t>Operate in A&amp;E departments in London, and shortly setting up in Nottingham and Birmingham</a:t>
            </a:r>
            <a:endParaRPr lang="en-GB" sz="3200"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3274914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6">
              <a:lumMod val="75000"/>
            </a:schemeClr>
          </a:solidFill>
        </p:spPr>
        <p:txBody>
          <a:bodyPr>
            <a:normAutofit/>
          </a:bodyPr>
          <a:lstStyle/>
          <a:p>
            <a:pPr marL="0" indent="0">
              <a:buNone/>
            </a:pPr>
            <a:r>
              <a:rPr lang="en-GB" dirty="0">
                <a:solidFill>
                  <a:schemeClr val="bg1"/>
                </a:solidFill>
              </a:rPr>
              <a:t>IMPACT</a:t>
            </a:r>
          </a:p>
          <a:p>
            <a:r>
              <a:rPr lang="en-GB" dirty="0">
                <a:solidFill>
                  <a:schemeClr val="bg1"/>
                </a:solidFill>
              </a:rPr>
              <a:t>Lots of positive feedback about the project, including testimonials from </a:t>
            </a:r>
            <a:r>
              <a:rPr lang="en-GB" dirty="0" err="1">
                <a:solidFill>
                  <a:schemeClr val="bg1"/>
                </a:solidFill>
              </a:rPr>
              <a:t>Sadiq</a:t>
            </a:r>
            <a:r>
              <a:rPr lang="en-GB" dirty="0">
                <a:solidFill>
                  <a:schemeClr val="bg1"/>
                </a:solidFill>
              </a:rPr>
              <a:t> Khan and Chief Executive of the Imperial College Healthcare Charity</a:t>
            </a:r>
          </a:p>
          <a:p>
            <a:r>
              <a:rPr lang="en-GB" dirty="0" err="1">
                <a:solidFill>
                  <a:schemeClr val="bg1"/>
                </a:solidFill>
              </a:rPr>
              <a:t>Redthread</a:t>
            </a:r>
            <a:r>
              <a:rPr lang="en-GB" dirty="0">
                <a:solidFill>
                  <a:schemeClr val="bg1"/>
                </a:solidFill>
              </a:rPr>
              <a:t> are currently working with three separate evaluation teams to evidence their success</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7" name="Title 1">
            <a:extLst>
              <a:ext uri="{FF2B5EF4-FFF2-40B4-BE49-F238E27FC236}">
                <a16:creationId xmlns:a16="http://schemas.microsoft.com/office/drawing/2014/main" id="{447D5EF7-3F89-4E84-8360-A6437FA77F81}"/>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chemeClr val="bg1"/>
                </a:solidFill>
              </a:rPr>
              <a:t>Red Thread</a:t>
            </a:r>
          </a:p>
        </p:txBody>
      </p:sp>
    </p:spTree>
    <p:extLst>
      <p:ext uri="{BB962C8B-B14F-4D97-AF65-F5344CB8AC3E}">
        <p14:creationId xmlns:p14="http://schemas.microsoft.com/office/powerpoint/2010/main" val="76711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3AAB-FA3E-412A-B9D1-174B602AFAD6}"/>
              </a:ext>
            </a:extLst>
          </p:cNvPr>
          <p:cNvSpPr>
            <a:spLocks noGrp="1"/>
          </p:cNvSpPr>
          <p:nvPr>
            <p:ph type="title"/>
          </p:nvPr>
        </p:nvSpPr>
        <p:spPr>
          <a:xfrm>
            <a:off x="399327" y="2697424"/>
            <a:ext cx="11464723" cy="961651"/>
          </a:xfrm>
        </p:spPr>
        <p:txBody>
          <a:bodyPr/>
          <a:lstStyle/>
          <a:p>
            <a:pPr algn="ctr"/>
            <a:r>
              <a:rPr lang="en-GB" b="1" dirty="0">
                <a:solidFill>
                  <a:schemeClr val="bg1"/>
                </a:solidFill>
              </a:rPr>
              <a:t>Inside Venue vulnerability support</a:t>
            </a:r>
            <a:endParaRPr lang="en-GB" dirty="0">
              <a:solidFill>
                <a:schemeClr val="bg1"/>
              </a:solidFill>
            </a:endParaRPr>
          </a:p>
        </p:txBody>
      </p:sp>
      <p:sp>
        <p:nvSpPr>
          <p:cNvPr id="3" name="Content Placeholder 2">
            <a:extLst>
              <a:ext uri="{FF2B5EF4-FFF2-40B4-BE49-F238E27FC236}">
                <a16:creationId xmlns:a16="http://schemas.microsoft.com/office/drawing/2014/main" id="{81278EB3-74C3-4800-AB7D-C0BF42FBC53E}"/>
              </a:ext>
            </a:extLst>
          </p:cNvPr>
          <p:cNvSpPr>
            <a:spLocks noGrp="1"/>
          </p:cNvSpPr>
          <p:nvPr>
            <p:ph idx="1"/>
          </p:nvPr>
        </p:nvSpPr>
        <p:spPr>
          <a:xfrm>
            <a:off x="838200" y="1825493"/>
            <a:ext cx="10515600" cy="4461754"/>
          </a:xfrm>
        </p:spPr>
        <p:txBody>
          <a:bodyPr>
            <a:noAutofit/>
          </a:bodyPr>
          <a:lstStyle/>
          <a:p>
            <a:pPr lvl="1"/>
            <a:endParaRPr lang="en-GB" dirty="0">
              <a:solidFill>
                <a:schemeClr val="bg1"/>
              </a:solidFill>
            </a:endParaRPr>
          </a:p>
          <a:p>
            <a:pPr lvl="1"/>
            <a:endParaRPr lang="en-GB" dirty="0"/>
          </a:p>
          <a:p>
            <a:pPr lvl="1"/>
            <a:endParaRPr lang="en-GB" dirty="0"/>
          </a:p>
        </p:txBody>
      </p:sp>
      <p:pic>
        <p:nvPicPr>
          <p:cNvPr id="4" name="Picture 3" descr="nte-jocee-logo-main-white no c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1647443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33FD-93E9-4008-8350-8F001F93E8DF}"/>
              </a:ext>
            </a:extLst>
          </p:cNvPr>
          <p:cNvSpPr>
            <a:spLocks noGrp="1"/>
          </p:cNvSpPr>
          <p:nvPr>
            <p:ph type="title"/>
          </p:nvPr>
        </p:nvSpPr>
        <p:spPr>
          <a:xfrm>
            <a:off x="829781" y="2745736"/>
            <a:ext cx="3698803" cy="1366528"/>
          </a:xfrm>
          <a:solidFill>
            <a:schemeClr val="tx1">
              <a:alpha val="50000"/>
            </a:schemeClr>
          </a:solidFill>
          <a:ln w="25400" cap="sq">
            <a:solidFill>
              <a:schemeClr val="tx1"/>
            </a:solidFill>
            <a:miter lim="800000"/>
          </a:ln>
        </p:spPr>
        <p:txBody>
          <a:bodyPr>
            <a:normAutofit/>
          </a:bodyPr>
          <a:lstStyle/>
          <a:p>
            <a:pPr algn="ctr"/>
            <a:r>
              <a:rPr lang="en-GB" sz="4000" dirty="0">
                <a:solidFill>
                  <a:schemeClr val="bg1"/>
                </a:solidFill>
              </a:rPr>
              <a:t>NTE Partnership working</a:t>
            </a:r>
          </a:p>
        </p:txBody>
      </p:sp>
      <p:sp>
        <p:nvSpPr>
          <p:cNvPr id="4" name="Rectangle 3">
            <a:extLst>
              <a:ext uri="{FF2B5EF4-FFF2-40B4-BE49-F238E27FC236}">
                <a16:creationId xmlns:a16="http://schemas.microsoft.com/office/drawing/2014/main" id="{F6E99D45-F35F-4A1D-B044-67FF1D6F601B}"/>
              </a:ext>
            </a:extLst>
          </p:cNvPr>
          <p:cNvSpPr/>
          <p:nvPr/>
        </p:nvSpPr>
        <p:spPr>
          <a:xfrm>
            <a:off x="5035543" y="531828"/>
            <a:ext cx="4024073" cy="2690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Local Government</a:t>
            </a:r>
          </a:p>
          <a:p>
            <a:pPr marL="285750" indent="-285750">
              <a:buFont typeface="Arial" panose="020B0604020202020204" pitchFamily="34" charset="0"/>
              <a:buChar char="•"/>
            </a:pPr>
            <a:r>
              <a:rPr lang="en-GB" b="1" dirty="0"/>
              <a:t>Police</a:t>
            </a:r>
          </a:p>
          <a:p>
            <a:pPr marL="285750" indent="-285750">
              <a:buFont typeface="Arial" panose="020B0604020202020204" pitchFamily="34" charset="0"/>
              <a:buChar char="•"/>
            </a:pPr>
            <a:r>
              <a:rPr lang="en-GB" b="1" dirty="0"/>
              <a:t>City/County Council</a:t>
            </a:r>
          </a:p>
          <a:p>
            <a:pPr marL="285750" indent="-285750">
              <a:buFont typeface="Arial" panose="020B0604020202020204" pitchFamily="34" charset="0"/>
              <a:buChar char="•"/>
            </a:pPr>
            <a:r>
              <a:rPr lang="en-GB" b="1" dirty="0"/>
              <a:t>Mayors or PCC Office</a:t>
            </a:r>
          </a:p>
          <a:p>
            <a:pPr marL="285750" indent="-285750">
              <a:buFont typeface="Arial" panose="020B0604020202020204" pitchFamily="34" charset="0"/>
              <a:buChar char="•"/>
            </a:pPr>
            <a:r>
              <a:rPr lang="en-GB" b="1" dirty="0"/>
              <a:t>Hospital (A&amp;E)</a:t>
            </a:r>
          </a:p>
          <a:p>
            <a:pPr marL="285750" indent="-285750">
              <a:buFont typeface="Arial" panose="020B0604020202020204" pitchFamily="34" charset="0"/>
              <a:buChar char="•"/>
            </a:pPr>
            <a:r>
              <a:rPr lang="en-GB" b="1" dirty="0"/>
              <a:t>Ambulance Service</a:t>
            </a:r>
          </a:p>
          <a:p>
            <a:pPr marL="285750" indent="-285750">
              <a:buFont typeface="Arial" panose="020B0604020202020204" pitchFamily="34" charset="0"/>
              <a:buChar char="•"/>
            </a:pPr>
            <a:r>
              <a:rPr lang="en-GB" b="1" dirty="0"/>
              <a:t>Fire and Rescue</a:t>
            </a:r>
          </a:p>
          <a:p>
            <a:pPr marL="285750" indent="-285750">
              <a:buFont typeface="Arial" panose="020B0604020202020204" pitchFamily="34" charset="0"/>
              <a:buChar char="•"/>
            </a:pPr>
            <a:r>
              <a:rPr lang="en-GB" b="1" dirty="0">
                <a:solidFill>
                  <a:schemeClr val="bg1"/>
                </a:solidFill>
              </a:rPr>
              <a:t>Drugs/Alcohol – Public Health</a:t>
            </a:r>
          </a:p>
          <a:p>
            <a:pPr marL="285750" indent="-285750">
              <a:buFont typeface="Arial" panose="020B0604020202020204" pitchFamily="34" charset="0"/>
              <a:buChar char="•"/>
            </a:pPr>
            <a:r>
              <a:rPr lang="en-GB" b="1" dirty="0">
                <a:solidFill>
                  <a:schemeClr val="bg1"/>
                </a:solidFill>
              </a:rPr>
              <a:t>Community Alcohol Partnerships</a:t>
            </a:r>
          </a:p>
          <a:p>
            <a:pPr marL="285750" indent="-285750">
              <a:buFont typeface="Arial" panose="020B0604020202020204" pitchFamily="34" charset="0"/>
              <a:buChar char="•"/>
            </a:pPr>
            <a:endParaRPr lang="en-GB" dirty="0"/>
          </a:p>
        </p:txBody>
      </p:sp>
      <p:sp>
        <p:nvSpPr>
          <p:cNvPr id="6" name="Rectangle 5">
            <a:extLst>
              <a:ext uri="{FF2B5EF4-FFF2-40B4-BE49-F238E27FC236}">
                <a16:creationId xmlns:a16="http://schemas.microsoft.com/office/drawing/2014/main" id="{1C8F94BC-085A-4CC1-B4C6-939A290E1694}"/>
              </a:ext>
            </a:extLst>
          </p:cNvPr>
          <p:cNvSpPr/>
          <p:nvPr/>
        </p:nvSpPr>
        <p:spPr>
          <a:xfrm>
            <a:off x="8981841" y="531825"/>
            <a:ext cx="3236676" cy="269016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Voluntary Sector</a:t>
            </a:r>
          </a:p>
          <a:p>
            <a:pPr marL="285750" indent="-285750">
              <a:buFont typeface="Arial" panose="020B0604020202020204" pitchFamily="34" charset="0"/>
              <a:buChar char="•"/>
            </a:pPr>
            <a:r>
              <a:rPr lang="en-GB" b="1" dirty="0">
                <a:solidFill>
                  <a:schemeClr val="bg1"/>
                </a:solidFill>
              </a:rPr>
              <a:t>Street Pastors</a:t>
            </a:r>
          </a:p>
          <a:p>
            <a:pPr marL="285750" indent="-285750">
              <a:buFont typeface="Arial" panose="020B0604020202020204" pitchFamily="34" charset="0"/>
              <a:buChar char="•"/>
            </a:pPr>
            <a:r>
              <a:rPr lang="en-GB" b="1" dirty="0">
                <a:solidFill>
                  <a:schemeClr val="bg1"/>
                </a:solidFill>
              </a:rPr>
              <a:t>Street Angels</a:t>
            </a:r>
          </a:p>
          <a:p>
            <a:pPr marL="285750" indent="-285750">
              <a:buFont typeface="Arial" panose="020B0604020202020204" pitchFamily="34" charset="0"/>
              <a:buChar char="•"/>
            </a:pPr>
            <a:r>
              <a:rPr lang="en-GB" b="1" dirty="0">
                <a:solidFill>
                  <a:schemeClr val="bg1"/>
                </a:solidFill>
              </a:rPr>
              <a:t>Homeless</a:t>
            </a:r>
          </a:p>
          <a:p>
            <a:pPr marL="285750" indent="-285750">
              <a:buFont typeface="Arial" panose="020B0604020202020204" pitchFamily="34" charset="0"/>
              <a:buChar char="•"/>
            </a:pPr>
            <a:r>
              <a:rPr lang="en-GB" b="1" dirty="0">
                <a:solidFill>
                  <a:schemeClr val="bg1"/>
                </a:solidFill>
              </a:rPr>
              <a:t>Residents Association</a:t>
            </a:r>
          </a:p>
          <a:p>
            <a:pPr marL="285750" indent="-285750">
              <a:buFont typeface="Arial" panose="020B0604020202020204" pitchFamily="34" charset="0"/>
              <a:buChar char="•"/>
            </a:pPr>
            <a:r>
              <a:rPr lang="en-GB" b="1" dirty="0">
                <a:solidFill>
                  <a:schemeClr val="bg1"/>
                </a:solidFill>
              </a:rPr>
              <a:t>Safe Space</a:t>
            </a:r>
          </a:p>
          <a:p>
            <a:pPr marL="285750" indent="-285750">
              <a:buFont typeface="Arial" panose="020B0604020202020204" pitchFamily="34" charset="0"/>
              <a:buChar char="•"/>
            </a:pPr>
            <a:r>
              <a:rPr lang="en-GB" b="1" dirty="0">
                <a:solidFill>
                  <a:schemeClr val="bg1"/>
                </a:solidFill>
              </a:rPr>
              <a:t>Youth outreach</a:t>
            </a:r>
          </a:p>
          <a:p>
            <a:pPr marL="285750" indent="-285750">
              <a:buFont typeface="Arial" panose="020B0604020202020204" pitchFamily="34" charset="0"/>
              <a:buChar char="•"/>
            </a:pPr>
            <a:r>
              <a:rPr lang="en-GB" b="1" dirty="0">
                <a:solidFill>
                  <a:schemeClr val="bg1"/>
                </a:solidFill>
              </a:rPr>
              <a:t>Drugs and Alcohol</a:t>
            </a:r>
          </a:p>
          <a:p>
            <a:pPr marL="285750" indent="-285750" algn="ctr">
              <a:buFont typeface="Arial" panose="020B0604020202020204" pitchFamily="34" charset="0"/>
              <a:buChar char="•"/>
            </a:pPr>
            <a:endParaRPr lang="en-GB" b="1" dirty="0">
              <a:solidFill>
                <a:schemeClr val="bg1"/>
              </a:solidFill>
            </a:endParaRPr>
          </a:p>
        </p:txBody>
      </p:sp>
      <p:sp>
        <p:nvSpPr>
          <p:cNvPr id="7" name="Rectangle 6">
            <a:extLst>
              <a:ext uri="{FF2B5EF4-FFF2-40B4-BE49-F238E27FC236}">
                <a16:creationId xmlns:a16="http://schemas.microsoft.com/office/drawing/2014/main" id="{7666483C-71F8-4E33-8E96-318B986EFE75}"/>
              </a:ext>
            </a:extLst>
          </p:cNvPr>
          <p:cNvSpPr/>
          <p:nvPr/>
        </p:nvSpPr>
        <p:spPr>
          <a:xfrm>
            <a:off x="5071402" y="3627719"/>
            <a:ext cx="3857405" cy="267305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Education</a:t>
            </a:r>
          </a:p>
          <a:p>
            <a:pPr algn="ctr"/>
            <a:endParaRPr lang="en-GB" b="1" dirty="0">
              <a:solidFill>
                <a:schemeClr val="tx1"/>
              </a:solidFill>
            </a:endParaRPr>
          </a:p>
          <a:p>
            <a:pPr marL="285750" indent="-285750">
              <a:buFont typeface="Arial" panose="020B0604020202020204" pitchFamily="34" charset="0"/>
              <a:buChar char="•"/>
            </a:pPr>
            <a:r>
              <a:rPr lang="en-GB" b="1" dirty="0"/>
              <a:t>Universities</a:t>
            </a:r>
          </a:p>
          <a:p>
            <a:pPr marL="285750" indent="-285750">
              <a:buFont typeface="Arial" panose="020B0604020202020204" pitchFamily="34" charset="0"/>
              <a:buChar char="•"/>
            </a:pPr>
            <a:r>
              <a:rPr lang="en-GB" b="1" dirty="0"/>
              <a:t>Student Unions</a:t>
            </a:r>
          </a:p>
          <a:p>
            <a:pPr marL="285750" indent="-285750">
              <a:buFont typeface="Arial" panose="020B0604020202020204" pitchFamily="34" charset="0"/>
              <a:buChar char="•"/>
            </a:pPr>
            <a:r>
              <a:rPr lang="en-GB" b="1" dirty="0"/>
              <a:t>Accommodation Providers</a:t>
            </a:r>
          </a:p>
          <a:p>
            <a:pPr marL="285750" indent="-285750">
              <a:buFont typeface="Arial" panose="020B0604020202020204" pitchFamily="34" charset="0"/>
              <a:buChar char="•"/>
            </a:pPr>
            <a:r>
              <a:rPr lang="en-GB" b="1" dirty="0"/>
              <a:t>Higher Education</a:t>
            </a:r>
          </a:p>
          <a:p>
            <a:pPr marL="285750" indent="-285750">
              <a:buFont typeface="Arial" panose="020B0604020202020204" pitchFamily="34" charset="0"/>
              <a:buChar char="•"/>
            </a:pPr>
            <a:r>
              <a:rPr lang="en-GB" b="1" dirty="0"/>
              <a:t>Sixth forms</a:t>
            </a:r>
          </a:p>
          <a:p>
            <a:pPr marL="285750" indent="-285750">
              <a:buFont typeface="Arial" panose="020B0604020202020204" pitchFamily="34" charset="0"/>
              <a:buChar char="•"/>
            </a:pPr>
            <a:endParaRPr lang="en-GB" b="1" dirty="0"/>
          </a:p>
        </p:txBody>
      </p:sp>
      <p:sp>
        <p:nvSpPr>
          <p:cNvPr id="10" name="Rectangle 9">
            <a:extLst>
              <a:ext uri="{FF2B5EF4-FFF2-40B4-BE49-F238E27FC236}">
                <a16:creationId xmlns:a16="http://schemas.microsoft.com/office/drawing/2014/main" id="{DCDAC79A-9139-4A6D-85BF-6C56E61B3123}"/>
              </a:ext>
            </a:extLst>
          </p:cNvPr>
          <p:cNvSpPr/>
          <p:nvPr/>
        </p:nvSpPr>
        <p:spPr>
          <a:xfrm>
            <a:off x="8955324" y="3627719"/>
            <a:ext cx="3263193" cy="267305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Business</a:t>
            </a:r>
          </a:p>
          <a:p>
            <a:pPr algn="ctr"/>
            <a:endParaRPr lang="en-GB" b="1" dirty="0">
              <a:solidFill>
                <a:schemeClr val="tx1"/>
              </a:solidFill>
            </a:endParaRPr>
          </a:p>
          <a:p>
            <a:pPr marL="285750" indent="-285750">
              <a:buFont typeface="Arial" panose="020B0604020202020204" pitchFamily="34" charset="0"/>
              <a:buChar char="•"/>
            </a:pPr>
            <a:r>
              <a:rPr lang="en-GB" b="1" dirty="0"/>
              <a:t>Licensed trade</a:t>
            </a:r>
          </a:p>
          <a:p>
            <a:pPr marL="285750" indent="-285750">
              <a:buFont typeface="Arial" panose="020B0604020202020204" pitchFamily="34" charset="0"/>
              <a:buChar char="•"/>
            </a:pPr>
            <a:r>
              <a:rPr lang="en-GB" b="1" dirty="0"/>
              <a:t>BID</a:t>
            </a:r>
          </a:p>
          <a:p>
            <a:pPr marL="285750" indent="-285750">
              <a:buFont typeface="Arial" panose="020B0604020202020204" pitchFamily="34" charset="0"/>
              <a:buChar char="•"/>
            </a:pPr>
            <a:r>
              <a:rPr lang="en-GB" b="1" dirty="0" err="1"/>
              <a:t>Pubwatch</a:t>
            </a:r>
            <a:endParaRPr lang="en-GB" b="1" dirty="0"/>
          </a:p>
          <a:p>
            <a:pPr marL="285750" indent="-285750">
              <a:buFont typeface="Arial" panose="020B0604020202020204" pitchFamily="34" charset="0"/>
              <a:buChar char="•"/>
            </a:pPr>
            <a:r>
              <a:rPr lang="en-GB" b="1" dirty="0"/>
              <a:t>Licensing networks</a:t>
            </a:r>
          </a:p>
          <a:p>
            <a:pPr marL="285750" indent="-285750">
              <a:buFont typeface="Arial" panose="020B0604020202020204" pitchFamily="34" charset="0"/>
              <a:buChar char="•"/>
            </a:pPr>
            <a:r>
              <a:rPr lang="en-GB" b="1" dirty="0"/>
              <a:t>Transport providers</a:t>
            </a:r>
          </a:p>
          <a:p>
            <a:pPr marL="285750" indent="-285750">
              <a:buFont typeface="Arial" panose="020B0604020202020204" pitchFamily="34" charset="0"/>
              <a:buChar char="•"/>
            </a:pPr>
            <a:r>
              <a:rPr lang="en-GB" b="1" dirty="0"/>
              <a:t>PR company</a:t>
            </a:r>
          </a:p>
        </p:txBody>
      </p:sp>
    </p:spTree>
    <p:extLst>
      <p:ext uri="{BB962C8B-B14F-4D97-AF65-F5344CB8AC3E}">
        <p14:creationId xmlns:p14="http://schemas.microsoft.com/office/powerpoint/2010/main" val="4085081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4FA3-D787-4815-A1A1-DE8287FCAB47}"/>
              </a:ext>
            </a:extLst>
          </p:cNvPr>
          <p:cNvSpPr>
            <a:spLocks noGrp="1"/>
          </p:cNvSpPr>
          <p:nvPr>
            <p:ph type="title"/>
          </p:nvPr>
        </p:nvSpPr>
        <p:spPr>
          <a:xfrm>
            <a:off x="321733" y="981091"/>
            <a:ext cx="4092951" cy="1624457"/>
          </a:xfrm>
        </p:spPr>
        <p:txBody>
          <a:bodyPr>
            <a:normAutofit/>
          </a:bodyPr>
          <a:lstStyle/>
          <a:p>
            <a:r>
              <a:rPr lang="en-GB" sz="3600" dirty="0">
                <a:solidFill>
                  <a:schemeClr val="bg1"/>
                </a:solidFill>
              </a:rPr>
              <a:t>Venue Hot Spot Mapping</a:t>
            </a:r>
          </a:p>
        </p:txBody>
      </p:sp>
      <p:sp>
        <p:nvSpPr>
          <p:cNvPr id="3" name="Content Placeholder 2">
            <a:extLst>
              <a:ext uri="{FF2B5EF4-FFF2-40B4-BE49-F238E27FC236}">
                <a16:creationId xmlns:a16="http://schemas.microsoft.com/office/drawing/2014/main" id="{9D5735B8-2A7A-4E61-842A-1E5237B3E689}"/>
              </a:ext>
            </a:extLst>
          </p:cNvPr>
          <p:cNvSpPr>
            <a:spLocks noGrp="1"/>
          </p:cNvSpPr>
          <p:nvPr>
            <p:ph idx="1"/>
          </p:nvPr>
        </p:nvSpPr>
        <p:spPr>
          <a:xfrm>
            <a:off x="321733" y="2834809"/>
            <a:ext cx="4092951" cy="3042099"/>
          </a:xfrm>
        </p:spPr>
        <p:txBody>
          <a:bodyPr anchor="t">
            <a:normAutofit/>
          </a:bodyPr>
          <a:lstStyle/>
          <a:p>
            <a:r>
              <a:rPr lang="en-GB" sz="2000" dirty="0">
                <a:solidFill>
                  <a:schemeClr val="bg1"/>
                </a:solidFill>
              </a:rPr>
              <a:t>Day by day</a:t>
            </a:r>
          </a:p>
          <a:p>
            <a:r>
              <a:rPr lang="en-GB" sz="2000" dirty="0">
                <a:solidFill>
                  <a:schemeClr val="bg1"/>
                </a:solidFill>
              </a:rPr>
              <a:t>Hour by hour</a:t>
            </a:r>
          </a:p>
          <a:p>
            <a:r>
              <a:rPr lang="en-GB" sz="2000" dirty="0">
                <a:solidFill>
                  <a:schemeClr val="bg1"/>
                </a:solidFill>
              </a:rPr>
              <a:t>Crime type</a:t>
            </a:r>
          </a:p>
          <a:p>
            <a:r>
              <a:rPr lang="en-GB" sz="2000" dirty="0">
                <a:solidFill>
                  <a:schemeClr val="bg1"/>
                </a:solidFill>
              </a:rPr>
              <a:t>Ambulance call out</a:t>
            </a:r>
          </a:p>
        </p:txBody>
      </p:sp>
      <p:sp>
        <p:nvSpPr>
          <p:cNvPr id="10" name="Rectangle 9">
            <a:extLst>
              <a:ext uri="{FF2B5EF4-FFF2-40B4-BE49-F238E27FC236}">
                <a16:creationId xmlns:a16="http://schemas.microsoft.com/office/drawing/2014/main" id="{D4B1CA21-4E2B-4778-A91F-AA0C55D1F4C1}"/>
              </a:ext>
            </a:extLst>
          </p:cNvPr>
          <p:cNvSpPr/>
          <p:nvPr/>
        </p:nvSpPr>
        <p:spPr>
          <a:xfrm>
            <a:off x="5638801" y="3792307"/>
            <a:ext cx="1255853" cy="6897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CC6CAFC3-64D1-418A-A4DC-C097CCED52A5}"/>
              </a:ext>
            </a:extLst>
          </p:cNvPr>
          <p:cNvSpPr/>
          <p:nvPr/>
        </p:nvSpPr>
        <p:spPr>
          <a:xfrm>
            <a:off x="6937109" y="4926286"/>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7403AF71-22E0-4D7D-902D-498AC04907C3}"/>
              </a:ext>
            </a:extLst>
          </p:cNvPr>
          <p:cNvSpPr/>
          <p:nvPr/>
        </p:nvSpPr>
        <p:spPr>
          <a:xfrm>
            <a:off x="7168601" y="4071020"/>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08F725E0-85B9-46F1-B91E-0520BCAEAE3D}"/>
              </a:ext>
            </a:extLst>
          </p:cNvPr>
          <p:cNvSpPr/>
          <p:nvPr/>
        </p:nvSpPr>
        <p:spPr>
          <a:xfrm>
            <a:off x="6966807" y="3259567"/>
            <a:ext cx="819862" cy="210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FD9ED45D-F72A-4A18-8E6F-486AA190AB63}"/>
              </a:ext>
            </a:extLst>
          </p:cNvPr>
          <p:cNvSpPr/>
          <p:nvPr/>
        </p:nvSpPr>
        <p:spPr>
          <a:xfrm>
            <a:off x="5276137" y="5372987"/>
            <a:ext cx="1754447" cy="283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Picture 23">
            <a:extLst>
              <a:ext uri="{FF2B5EF4-FFF2-40B4-BE49-F238E27FC236}">
                <a16:creationId xmlns:a16="http://schemas.microsoft.com/office/drawing/2014/main" id="{483AE09F-FAC2-4707-82CF-92B9E7238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0379" y="343990"/>
            <a:ext cx="1389888" cy="1627632"/>
          </a:xfrm>
          <a:prstGeom prst="rect">
            <a:avLst/>
          </a:prstGeom>
        </p:spPr>
      </p:pic>
      <p:pic>
        <p:nvPicPr>
          <p:cNvPr id="1026" name="Picture 2" descr="Image result for night club floor plan">
            <a:extLst>
              <a:ext uri="{FF2B5EF4-FFF2-40B4-BE49-F238E27FC236}">
                <a16:creationId xmlns:a16="http://schemas.microsoft.com/office/drawing/2014/main" id="{889E7A9A-627D-45CA-9E04-E4497C60C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4996" y="358898"/>
            <a:ext cx="5734681" cy="572946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37CF321-8EF7-47FD-8621-53269C29BEB0}"/>
              </a:ext>
            </a:extLst>
          </p:cNvPr>
          <p:cNvSpPr/>
          <p:nvPr/>
        </p:nvSpPr>
        <p:spPr>
          <a:xfrm>
            <a:off x="5215579" y="2113415"/>
            <a:ext cx="252652" cy="2835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114EE97-E791-47C7-86D4-916AB651AC5F}"/>
              </a:ext>
            </a:extLst>
          </p:cNvPr>
          <p:cNvSpPr/>
          <p:nvPr/>
        </p:nvSpPr>
        <p:spPr>
          <a:xfrm>
            <a:off x="7124111" y="957799"/>
            <a:ext cx="252652" cy="2835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DB801A17-1659-4635-9882-6F3D1B4D5317}"/>
              </a:ext>
            </a:extLst>
          </p:cNvPr>
          <p:cNvSpPr/>
          <p:nvPr/>
        </p:nvSpPr>
        <p:spPr>
          <a:xfrm>
            <a:off x="9601875" y="3611170"/>
            <a:ext cx="252652" cy="2835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F8DCC46C-844F-461B-B2E4-EEE5F1DF80AA}"/>
              </a:ext>
            </a:extLst>
          </p:cNvPr>
          <p:cNvSpPr/>
          <p:nvPr/>
        </p:nvSpPr>
        <p:spPr>
          <a:xfrm>
            <a:off x="8028427" y="5562090"/>
            <a:ext cx="252652" cy="2835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F9FCB12A-8B8C-4D71-99C8-BA221937EC3B}"/>
              </a:ext>
            </a:extLst>
          </p:cNvPr>
          <p:cNvSpPr/>
          <p:nvPr/>
        </p:nvSpPr>
        <p:spPr>
          <a:xfrm>
            <a:off x="9269825" y="1983210"/>
            <a:ext cx="252652" cy="2835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6E0B5CE9-A7B6-418A-A8F8-DC37A95603C9}"/>
              </a:ext>
            </a:extLst>
          </p:cNvPr>
          <p:cNvSpPr/>
          <p:nvPr/>
        </p:nvSpPr>
        <p:spPr>
          <a:xfrm>
            <a:off x="6573048" y="2211321"/>
            <a:ext cx="252652" cy="2835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F76670B2-C445-4F7F-8F87-7C14907D4253}"/>
              </a:ext>
            </a:extLst>
          </p:cNvPr>
          <p:cNvSpPr/>
          <p:nvPr/>
        </p:nvSpPr>
        <p:spPr>
          <a:xfrm>
            <a:off x="8056675" y="2550432"/>
            <a:ext cx="252652" cy="28358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FAEAF8DC-49B1-4D21-A8F2-072C4359AC4E}"/>
              </a:ext>
            </a:extLst>
          </p:cNvPr>
          <p:cNvSpPr/>
          <p:nvPr/>
        </p:nvSpPr>
        <p:spPr>
          <a:xfrm>
            <a:off x="5666742" y="4974694"/>
            <a:ext cx="252652" cy="2835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106B7086-747A-4DA1-B7B1-82FA04452DA7}"/>
              </a:ext>
            </a:extLst>
          </p:cNvPr>
          <p:cNvSpPr/>
          <p:nvPr/>
        </p:nvSpPr>
        <p:spPr>
          <a:xfrm>
            <a:off x="9875390" y="5895144"/>
            <a:ext cx="252652" cy="28358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6FC5F178-B8A2-469B-8EC3-FD790ED874D5}"/>
              </a:ext>
            </a:extLst>
          </p:cNvPr>
          <p:cNvSpPr/>
          <p:nvPr/>
        </p:nvSpPr>
        <p:spPr>
          <a:xfrm>
            <a:off x="5281990" y="1971622"/>
            <a:ext cx="252652" cy="28358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94745CDE-85C9-4C08-A0CC-6C744BDCCD9D}"/>
              </a:ext>
            </a:extLst>
          </p:cNvPr>
          <p:cNvSpPr/>
          <p:nvPr/>
        </p:nvSpPr>
        <p:spPr>
          <a:xfrm>
            <a:off x="7301454" y="970053"/>
            <a:ext cx="252652" cy="28358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6001952D-9013-42CA-BEEA-E73A0EC55CA9}"/>
              </a:ext>
            </a:extLst>
          </p:cNvPr>
          <p:cNvSpPr/>
          <p:nvPr/>
        </p:nvSpPr>
        <p:spPr>
          <a:xfrm>
            <a:off x="6729381" y="2113415"/>
            <a:ext cx="252652" cy="28358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EFE1F4C3-A345-4499-B816-456DCDD8C126}"/>
              </a:ext>
            </a:extLst>
          </p:cNvPr>
          <p:cNvSpPr/>
          <p:nvPr/>
        </p:nvSpPr>
        <p:spPr>
          <a:xfrm>
            <a:off x="5839979" y="4992252"/>
            <a:ext cx="252652" cy="283586"/>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D5CD15DB-EB5E-47A1-8365-AE5E291FFDA9}"/>
              </a:ext>
            </a:extLst>
          </p:cNvPr>
          <p:cNvSpPr/>
          <p:nvPr/>
        </p:nvSpPr>
        <p:spPr>
          <a:xfrm>
            <a:off x="8131883" y="5465480"/>
            <a:ext cx="252652" cy="283586"/>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1822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normAutofit/>
          </a:bodyPr>
          <a:lstStyle/>
          <a:p>
            <a:r>
              <a:rPr lang="en-GB" dirty="0">
                <a:solidFill>
                  <a:schemeClr val="bg1"/>
                </a:solidFill>
              </a:rPr>
              <a:t>Club Crew/Club Angels/</a:t>
            </a:r>
            <a:br>
              <a:rPr lang="en-GB" dirty="0">
                <a:solidFill>
                  <a:schemeClr val="bg1"/>
                </a:solidFill>
              </a:rPr>
            </a:br>
            <a:r>
              <a:rPr lang="en-GB" dirty="0">
                <a:solidFill>
                  <a:schemeClr val="bg1"/>
                </a:solidFill>
              </a:rPr>
              <a:t>Welfare Officers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4081657"/>
          </a:xfrm>
          <a:solidFill>
            <a:schemeClr val="accent4">
              <a:lumMod val="75000"/>
            </a:schemeClr>
          </a:solidFill>
        </p:spPr>
        <p:txBody>
          <a:bodyPr>
            <a:normAutofit/>
          </a:bodyPr>
          <a:lstStyle/>
          <a:p>
            <a:pPr marL="0" indent="0">
              <a:buNone/>
            </a:pPr>
            <a:r>
              <a:rPr lang="en-GB" dirty="0">
                <a:solidFill>
                  <a:schemeClr val="bg1"/>
                </a:solidFill>
              </a:rPr>
              <a:t>WHO/WHAT THEY ARE</a:t>
            </a:r>
          </a:p>
          <a:p>
            <a:r>
              <a:rPr lang="en-GB" dirty="0">
                <a:solidFill>
                  <a:schemeClr val="bg1"/>
                </a:solidFill>
              </a:rPr>
              <a:t>Currently rolled out in 13 cities across the UK</a:t>
            </a:r>
          </a:p>
          <a:p>
            <a:r>
              <a:rPr lang="en-GB" dirty="0">
                <a:solidFill>
                  <a:schemeClr val="bg1"/>
                </a:solidFill>
              </a:rPr>
              <a:t>Trained staff or volunteers working in clubs and venues (often in venues with a capacity of over 500) </a:t>
            </a:r>
          </a:p>
          <a:p>
            <a:r>
              <a:rPr lang="en-GB" dirty="0">
                <a:solidFill>
                  <a:schemeClr val="bg1"/>
                </a:solidFill>
              </a:rPr>
              <a:t>Work in pairs and wear a highly visible uniform often saying something like “Here to help”</a:t>
            </a:r>
          </a:p>
          <a:p>
            <a:r>
              <a:rPr lang="en-GB" dirty="0">
                <a:solidFill>
                  <a:schemeClr val="bg1"/>
                </a:solidFill>
              </a:rPr>
              <a:t>Often funded by a combination of local authority, police, PCC and venue to start with, which increases venue take-up, who then tend to invest in maintaining the scheme long term</a:t>
            </a:r>
          </a:p>
          <a:p>
            <a:endParaRPr lang="en-GB" sz="3200"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2223268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982446"/>
          </a:xfrm>
          <a:solidFill>
            <a:schemeClr val="accent2">
              <a:lumMod val="75000"/>
            </a:schemeClr>
          </a:solidFill>
        </p:spPr>
        <p:txBody>
          <a:bodyPr>
            <a:normAutofit lnSpcReduction="10000"/>
          </a:bodyPr>
          <a:lstStyle/>
          <a:p>
            <a:pPr marL="0" indent="0">
              <a:buNone/>
            </a:pPr>
            <a:r>
              <a:rPr lang="en-GB" dirty="0">
                <a:solidFill>
                  <a:schemeClr val="bg1"/>
                </a:solidFill>
              </a:rPr>
              <a:t>WHAT THEY DO</a:t>
            </a:r>
          </a:p>
          <a:p>
            <a:r>
              <a:rPr lang="en-GB" dirty="0">
                <a:solidFill>
                  <a:schemeClr val="bg1"/>
                </a:solidFill>
              </a:rPr>
              <a:t>They mingle with customers to promote a positive social atmosphere and help those who may be vulnerable, e.g. too much alcohol</a:t>
            </a:r>
          </a:p>
          <a:p>
            <a:r>
              <a:rPr lang="en-GB" dirty="0">
                <a:solidFill>
                  <a:schemeClr val="bg1"/>
                </a:solidFill>
              </a:rPr>
              <a:t>Intervene in potential sexual harassment situations</a:t>
            </a:r>
          </a:p>
          <a:p>
            <a:r>
              <a:rPr lang="en-GB" dirty="0">
                <a:solidFill>
                  <a:schemeClr val="bg1"/>
                </a:solidFill>
              </a:rPr>
              <a:t>Reunite lost customers with friends, help people into taxis, or simply provide a shoulder to cry on</a:t>
            </a:r>
          </a:p>
          <a:p>
            <a:r>
              <a:rPr lang="en-GB" dirty="0">
                <a:solidFill>
                  <a:schemeClr val="bg1"/>
                </a:solidFill>
              </a:rPr>
              <a:t>Distribute supplies similar to Street Pastors</a:t>
            </a:r>
          </a:p>
          <a:p>
            <a:r>
              <a:rPr lang="en-GB" dirty="0">
                <a:solidFill>
                  <a:schemeClr val="bg1"/>
                </a:solidFill>
              </a:rPr>
              <a:t>Coordinate with members of staff like security and first aid, providing an extra layer of support </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5" name="Title 1">
            <a:extLst>
              <a:ext uri="{FF2B5EF4-FFF2-40B4-BE49-F238E27FC236}">
                <a16:creationId xmlns:a16="http://schemas.microsoft.com/office/drawing/2014/main" id="{447D5EF7-3F89-4E84-8360-A6437FA77F81}"/>
              </a:ext>
            </a:extLst>
          </p:cNvPr>
          <p:cNvSpPr>
            <a:spLocks noGrp="1"/>
          </p:cNvSpPr>
          <p:nvPr>
            <p:ph type="title"/>
          </p:nvPr>
        </p:nvSpPr>
        <p:spPr>
          <a:xfrm>
            <a:off x="838200" y="365125"/>
            <a:ext cx="10515600" cy="1325563"/>
          </a:xfrm>
        </p:spPr>
        <p:txBody>
          <a:bodyPr>
            <a:normAutofit/>
          </a:bodyPr>
          <a:lstStyle/>
          <a:p>
            <a:r>
              <a:rPr lang="en-GB" dirty="0">
                <a:solidFill>
                  <a:schemeClr val="bg1"/>
                </a:solidFill>
              </a:rPr>
              <a:t>Club Crew/Club Angels/</a:t>
            </a:r>
            <a:br>
              <a:rPr lang="en-GB" dirty="0">
                <a:solidFill>
                  <a:schemeClr val="bg1"/>
                </a:solidFill>
              </a:rPr>
            </a:br>
            <a:r>
              <a:rPr lang="en-GB" dirty="0">
                <a:solidFill>
                  <a:schemeClr val="bg1"/>
                </a:solidFill>
              </a:rPr>
              <a:t>Welfare Officers</a:t>
            </a:r>
          </a:p>
        </p:txBody>
      </p:sp>
    </p:spTree>
    <p:extLst>
      <p:ext uri="{BB962C8B-B14F-4D97-AF65-F5344CB8AC3E}">
        <p14:creationId xmlns:p14="http://schemas.microsoft.com/office/powerpoint/2010/main" val="2782383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6">
              <a:lumMod val="75000"/>
            </a:schemeClr>
          </a:solidFill>
        </p:spPr>
        <p:txBody>
          <a:bodyPr>
            <a:normAutofit/>
          </a:bodyPr>
          <a:lstStyle/>
          <a:p>
            <a:pPr marL="0" indent="0">
              <a:buNone/>
            </a:pPr>
            <a:r>
              <a:rPr lang="en-GB" dirty="0">
                <a:solidFill>
                  <a:schemeClr val="bg1"/>
                </a:solidFill>
              </a:rPr>
              <a:t>IMPACT</a:t>
            </a:r>
          </a:p>
          <a:p>
            <a:r>
              <a:rPr lang="en-GB" dirty="0" err="1">
                <a:solidFill>
                  <a:schemeClr val="bg1"/>
                </a:solidFill>
              </a:rPr>
              <a:t>Drinkaware</a:t>
            </a:r>
            <a:r>
              <a:rPr lang="en-GB" dirty="0">
                <a:solidFill>
                  <a:schemeClr val="bg1"/>
                </a:solidFill>
              </a:rPr>
              <a:t> Crew statistics across all 13 locations:</a:t>
            </a:r>
          </a:p>
          <a:p>
            <a:pPr lvl="1"/>
            <a:r>
              <a:rPr lang="en-GB" dirty="0">
                <a:solidFill>
                  <a:schemeClr val="bg1"/>
                </a:solidFill>
              </a:rPr>
              <a:t>Helped 3,634 individuals (2,179 female, 1,455 males) </a:t>
            </a:r>
          </a:p>
          <a:p>
            <a:pPr lvl="1"/>
            <a:r>
              <a:rPr lang="en-GB" dirty="0">
                <a:solidFill>
                  <a:schemeClr val="bg1"/>
                </a:solidFill>
              </a:rPr>
              <a:t>Given 1,041 instances of emotional support</a:t>
            </a:r>
          </a:p>
          <a:p>
            <a:pPr lvl="1"/>
            <a:r>
              <a:rPr lang="en-GB" dirty="0">
                <a:solidFill>
                  <a:schemeClr val="bg1"/>
                </a:solidFill>
              </a:rPr>
              <a:t>Raised 472 incidents with security staff</a:t>
            </a:r>
          </a:p>
          <a:p>
            <a:pPr lvl="1"/>
            <a:r>
              <a:rPr lang="en-GB" dirty="0">
                <a:solidFill>
                  <a:schemeClr val="bg1"/>
                </a:solidFill>
              </a:rPr>
              <a:t>Given 2,001 instances of practical assistance</a:t>
            </a:r>
          </a:p>
          <a:p>
            <a:pPr lvl="1"/>
            <a:endParaRPr lang="en-GB"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7" name="Title 1">
            <a:extLst>
              <a:ext uri="{FF2B5EF4-FFF2-40B4-BE49-F238E27FC236}">
                <a16:creationId xmlns:a16="http://schemas.microsoft.com/office/drawing/2014/main" id="{447D5EF7-3F89-4E84-8360-A6437FA77F81}"/>
              </a:ext>
            </a:extLst>
          </p:cNvPr>
          <p:cNvSpPr txBox="1">
            <a:spLocks/>
          </p:cNvSpPr>
          <p:nvPr/>
        </p:nvSpPr>
        <p:spPr>
          <a:xfrm>
            <a:off x="851685" y="3587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chemeClr val="bg1"/>
                </a:solidFill>
              </a:rPr>
              <a:t>Club Crew/Club Angels/</a:t>
            </a:r>
            <a:br>
              <a:rPr lang="en-GB" dirty="0">
                <a:solidFill>
                  <a:schemeClr val="bg1"/>
                </a:solidFill>
              </a:rPr>
            </a:br>
            <a:r>
              <a:rPr lang="en-GB" dirty="0">
                <a:solidFill>
                  <a:schemeClr val="bg1"/>
                </a:solidFill>
              </a:rPr>
              <a:t>Welfare Officers</a:t>
            </a:r>
          </a:p>
        </p:txBody>
      </p:sp>
    </p:spTree>
    <p:extLst>
      <p:ext uri="{BB962C8B-B14F-4D97-AF65-F5344CB8AC3E}">
        <p14:creationId xmlns:p14="http://schemas.microsoft.com/office/powerpoint/2010/main" val="281224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normAutofit/>
          </a:bodyPr>
          <a:lstStyle/>
          <a:p>
            <a:r>
              <a:rPr lang="en-GB" dirty="0">
                <a:solidFill>
                  <a:schemeClr val="bg1"/>
                </a:solidFill>
              </a:rPr>
              <a:t>Drug Testing and Harm </a:t>
            </a:r>
            <a:br>
              <a:rPr lang="en-GB" dirty="0">
                <a:solidFill>
                  <a:schemeClr val="bg1"/>
                </a:solidFill>
              </a:rPr>
            </a:br>
            <a:r>
              <a:rPr lang="en-GB" dirty="0">
                <a:solidFill>
                  <a:schemeClr val="bg1"/>
                </a:solidFill>
              </a:rPr>
              <a:t>Reduction Advice</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4"/>
            <a:ext cx="11397129" cy="3645126"/>
          </a:xfrm>
          <a:solidFill>
            <a:schemeClr val="accent4">
              <a:lumMod val="75000"/>
            </a:schemeClr>
          </a:solidFill>
        </p:spPr>
        <p:txBody>
          <a:bodyPr>
            <a:normAutofit/>
          </a:bodyPr>
          <a:lstStyle/>
          <a:p>
            <a:pPr marL="0" indent="0">
              <a:buNone/>
            </a:pPr>
            <a:r>
              <a:rPr lang="en-GB" dirty="0">
                <a:solidFill>
                  <a:schemeClr val="bg1"/>
                </a:solidFill>
              </a:rPr>
              <a:t>WHO THEY ARE</a:t>
            </a:r>
          </a:p>
          <a:p>
            <a:r>
              <a:rPr lang="en-GB" dirty="0">
                <a:solidFill>
                  <a:schemeClr val="bg1"/>
                </a:solidFill>
              </a:rPr>
              <a:t>Organisations such as The Loop and </a:t>
            </a:r>
            <a:r>
              <a:rPr lang="en-GB" dirty="0">
                <a:solidFill>
                  <a:srgbClr val="FFFFFF"/>
                </a:solidFill>
              </a:rPr>
              <a:t>Dance Safe</a:t>
            </a:r>
          </a:p>
          <a:p>
            <a:r>
              <a:rPr lang="en-GB" dirty="0">
                <a:solidFill>
                  <a:srgbClr val="FFFFFF"/>
                </a:solidFill>
              </a:rPr>
              <a:t>Run by a mixture of paid staff and volunteers and in conjunction with police forces, public health, venues and festival management companies</a:t>
            </a:r>
          </a:p>
          <a:p>
            <a:r>
              <a:rPr lang="en-GB" dirty="0">
                <a:solidFill>
                  <a:srgbClr val="FFFFFF"/>
                </a:solidFill>
              </a:rPr>
              <a:t>Testing facilities set up in night clubs, bars or at festivals identify substances of concern that may put users at a greater level of risk </a:t>
            </a:r>
          </a:p>
          <a:p>
            <a:r>
              <a:rPr lang="en-GB" dirty="0">
                <a:solidFill>
                  <a:srgbClr val="FFFFFF"/>
                </a:solidFill>
              </a:rPr>
              <a:t>Potential to be run out of Safe Spaces</a:t>
            </a:r>
          </a:p>
          <a:p>
            <a:endParaRPr lang="en-GB" sz="3200"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128366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3823707"/>
          </a:xfrm>
          <a:solidFill>
            <a:schemeClr val="accent2">
              <a:lumMod val="75000"/>
            </a:schemeClr>
          </a:solidFill>
        </p:spPr>
        <p:txBody>
          <a:bodyPr>
            <a:normAutofit fontScale="92500" lnSpcReduction="10000"/>
          </a:bodyPr>
          <a:lstStyle/>
          <a:p>
            <a:pPr marL="0" indent="0">
              <a:buNone/>
            </a:pPr>
            <a:r>
              <a:rPr lang="en-GB" dirty="0">
                <a:solidFill>
                  <a:schemeClr val="bg1"/>
                </a:solidFill>
              </a:rPr>
              <a:t>WHAT THEY DO</a:t>
            </a:r>
          </a:p>
          <a:p>
            <a:r>
              <a:rPr lang="en-GB" dirty="0">
                <a:solidFill>
                  <a:srgbClr val="FFFFFF"/>
                </a:solidFill>
              </a:rPr>
              <a:t>Provide harm reduction advice and information, welfare support, drug safety testing and training </a:t>
            </a:r>
          </a:p>
          <a:p>
            <a:r>
              <a:rPr lang="en-GB" dirty="0">
                <a:solidFill>
                  <a:srgbClr val="FFFFFF"/>
                </a:solidFill>
              </a:rPr>
              <a:t>Educate users about drug composition and other harm reduction advice, providing the opportunity for them to make an informed decision as to whether to take the remainder of the drugs</a:t>
            </a:r>
          </a:p>
          <a:p>
            <a:r>
              <a:rPr lang="en-GB" dirty="0">
                <a:solidFill>
                  <a:srgbClr val="FFFFFF"/>
                </a:solidFill>
              </a:rPr>
              <a:t>Provide information to revellers and onsite medics of drug-related incidents, so they can provide informed and targeted treatment </a:t>
            </a:r>
          </a:p>
          <a:p>
            <a:r>
              <a:rPr lang="en-GB" dirty="0">
                <a:solidFill>
                  <a:srgbClr val="FFFFFF"/>
                </a:solidFill>
              </a:rPr>
              <a:t>Identify substances likely to cause medical issues and communicate to the wider club/festival audience.</a:t>
            </a:r>
          </a:p>
          <a:p>
            <a:endParaRPr lang="en-GB" dirty="0">
              <a:solidFill>
                <a:srgbClr val="FFFFFF"/>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6" name="Title 1">
            <a:extLst>
              <a:ext uri="{FF2B5EF4-FFF2-40B4-BE49-F238E27FC236}">
                <a16:creationId xmlns:a16="http://schemas.microsoft.com/office/drawing/2014/main" id="{447D5EF7-3F89-4E84-8360-A6437FA77F81}"/>
              </a:ext>
            </a:extLst>
          </p:cNvPr>
          <p:cNvSpPr>
            <a:spLocks noGrp="1"/>
          </p:cNvSpPr>
          <p:nvPr>
            <p:ph type="title"/>
          </p:nvPr>
        </p:nvSpPr>
        <p:spPr>
          <a:xfrm>
            <a:off x="838200" y="365125"/>
            <a:ext cx="10515600" cy="1325563"/>
          </a:xfrm>
        </p:spPr>
        <p:txBody>
          <a:bodyPr>
            <a:normAutofit/>
          </a:bodyPr>
          <a:lstStyle/>
          <a:p>
            <a:r>
              <a:rPr lang="en-GB" dirty="0">
                <a:solidFill>
                  <a:schemeClr val="bg1"/>
                </a:solidFill>
              </a:rPr>
              <a:t>Drug Testing and Harm </a:t>
            </a:r>
            <a:br>
              <a:rPr lang="en-GB" dirty="0">
                <a:solidFill>
                  <a:schemeClr val="bg1"/>
                </a:solidFill>
              </a:rPr>
            </a:br>
            <a:r>
              <a:rPr lang="en-GB" dirty="0">
                <a:solidFill>
                  <a:schemeClr val="bg1"/>
                </a:solidFill>
              </a:rPr>
              <a:t>Reduction Advice</a:t>
            </a:r>
          </a:p>
        </p:txBody>
      </p:sp>
    </p:spTree>
    <p:extLst>
      <p:ext uri="{BB962C8B-B14F-4D97-AF65-F5344CB8AC3E}">
        <p14:creationId xmlns:p14="http://schemas.microsoft.com/office/powerpoint/2010/main" val="3093537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3"/>
            <a:ext cx="11397129" cy="4260239"/>
          </a:xfrm>
          <a:solidFill>
            <a:schemeClr val="accent6">
              <a:lumMod val="75000"/>
            </a:schemeClr>
          </a:solidFill>
        </p:spPr>
        <p:txBody>
          <a:bodyPr>
            <a:normAutofit/>
          </a:bodyPr>
          <a:lstStyle/>
          <a:p>
            <a:pPr marL="0" indent="0">
              <a:buNone/>
            </a:pPr>
            <a:r>
              <a:rPr lang="en-GB" dirty="0">
                <a:solidFill>
                  <a:schemeClr val="bg1"/>
                </a:solidFill>
              </a:rPr>
              <a:t>IMPACT</a:t>
            </a:r>
            <a:endParaRPr lang="en-GB" dirty="0">
              <a:solidFill>
                <a:srgbClr val="FFFFFF"/>
              </a:solidFill>
            </a:endParaRPr>
          </a:p>
          <a:p>
            <a:r>
              <a:rPr lang="en-GB" dirty="0">
                <a:solidFill>
                  <a:srgbClr val="FFFFFF"/>
                </a:solidFill>
              </a:rPr>
              <a:t>At Boomtown Festival 1,000 recreational drugs were tested resulting in a 25% reduction in drug related referrals to the medical team</a:t>
            </a:r>
          </a:p>
          <a:p>
            <a:r>
              <a:rPr lang="en-GB" dirty="0">
                <a:solidFill>
                  <a:srgbClr val="FFFFFF"/>
                </a:solidFill>
              </a:rPr>
              <a:t>Up to 20% of people chose not to take the tested drugs and handed them over for destruction; others took smaller amounts than they would have without the intervention and education</a:t>
            </a:r>
          </a:p>
          <a:p>
            <a:r>
              <a:rPr lang="en-GB" dirty="0">
                <a:solidFill>
                  <a:srgbClr val="FFFFFF"/>
                </a:solidFill>
              </a:rPr>
              <a:t>Particularly harmful pills that were being sold at the festival were identified and teams were able to communicate to festival goers not take them, potentially saving lives</a:t>
            </a:r>
            <a:endParaRPr lang="en-GB"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5" name="Title 1">
            <a:extLst>
              <a:ext uri="{FF2B5EF4-FFF2-40B4-BE49-F238E27FC236}">
                <a16:creationId xmlns:a16="http://schemas.microsoft.com/office/drawing/2014/main" id="{447D5EF7-3F89-4E84-8360-A6437FA77F81}"/>
              </a:ext>
            </a:extLst>
          </p:cNvPr>
          <p:cNvSpPr>
            <a:spLocks noGrp="1"/>
          </p:cNvSpPr>
          <p:nvPr>
            <p:ph type="title"/>
          </p:nvPr>
        </p:nvSpPr>
        <p:spPr>
          <a:xfrm>
            <a:off x="838200" y="365125"/>
            <a:ext cx="10515600" cy="1325563"/>
          </a:xfrm>
        </p:spPr>
        <p:txBody>
          <a:bodyPr>
            <a:normAutofit/>
          </a:bodyPr>
          <a:lstStyle/>
          <a:p>
            <a:r>
              <a:rPr lang="en-GB" dirty="0">
                <a:solidFill>
                  <a:schemeClr val="bg1"/>
                </a:solidFill>
              </a:rPr>
              <a:t>Drug Testing and Harm </a:t>
            </a:r>
            <a:br>
              <a:rPr lang="en-GB" dirty="0">
                <a:solidFill>
                  <a:schemeClr val="bg1"/>
                </a:solidFill>
              </a:rPr>
            </a:br>
            <a:r>
              <a:rPr lang="en-GB" dirty="0">
                <a:solidFill>
                  <a:schemeClr val="bg1"/>
                </a:solidFill>
              </a:rPr>
              <a:t>Reduction Advice</a:t>
            </a:r>
          </a:p>
        </p:txBody>
      </p:sp>
    </p:spTree>
    <p:extLst>
      <p:ext uri="{BB962C8B-B14F-4D97-AF65-F5344CB8AC3E}">
        <p14:creationId xmlns:p14="http://schemas.microsoft.com/office/powerpoint/2010/main" val="1877781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5EF7-3F89-4E84-8360-A6437FA77F81}"/>
              </a:ext>
            </a:extLst>
          </p:cNvPr>
          <p:cNvSpPr>
            <a:spLocks noGrp="1"/>
          </p:cNvSpPr>
          <p:nvPr>
            <p:ph type="title"/>
          </p:nvPr>
        </p:nvSpPr>
        <p:spPr/>
        <p:txBody>
          <a:bodyPr>
            <a:normAutofit/>
          </a:bodyPr>
          <a:lstStyle/>
          <a:p>
            <a:r>
              <a:rPr lang="en-GB" dirty="0">
                <a:solidFill>
                  <a:schemeClr val="bg1"/>
                </a:solidFill>
              </a:rPr>
              <a:t>Other Opportunities</a:t>
            </a:r>
          </a:p>
        </p:txBody>
      </p:sp>
      <p:sp>
        <p:nvSpPr>
          <p:cNvPr id="3" name="Content Placeholder 2">
            <a:extLst>
              <a:ext uri="{FF2B5EF4-FFF2-40B4-BE49-F238E27FC236}">
                <a16:creationId xmlns:a16="http://schemas.microsoft.com/office/drawing/2014/main" id="{BC3ABFAF-EE2F-44DA-8E55-B4D56261EAF1}"/>
              </a:ext>
            </a:extLst>
          </p:cNvPr>
          <p:cNvSpPr>
            <a:spLocks noGrp="1"/>
          </p:cNvSpPr>
          <p:nvPr>
            <p:ph idx="1"/>
          </p:nvPr>
        </p:nvSpPr>
        <p:spPr>
          <a:xfrm>
            <a:off x="406400" y="2267884"/>
            <a:ext cx="11397129" cy="4041972"/>
          </a:xfrm>
          <a:solidFill>
            <a:schemeClr val="accent4">
              <a:lumMod val="75000"/>
            </a:schemeClr>
          </a:solidFill>
        </p:spPr>
        <p:txBody>
          <a:bodyPr>
            <a:normAutofit/>
          </a:bodyPr>
          <a:lstStyle/>
          <a:p>
            <a:r>
              <a:rPr lang="en-GB" sz="2400" dirty="0">
                <a:solidFill>
                  <a:schemeClr val="bg1"/>
                </a:solidFill>
              </a:rPr>
              <a:t>Training</a:t>
            </a:r>
          </a:p>
          <a:p>
            <a:pPr lvl="1"/>
            <a:r>
              <a:rPr lang="en-GB" dirty="0">
                <a:solidFill>
                  <a:schemeClr val="bg1"/>
                </a:solidFill>
              </a:rPr>
              <a:t>Who else? Fast food outlets, venues, transport providers</a:t>
            </a:r>
          </a:p>
          <a:p>
            <a:r>
              <a:rPr lang="en-GB" sz="2400" dirty="0">
                <a:solidFill>
                  <a:schemeClr val="bg1"/>
                </a:solidFill>
              </a:rPr>
              <a:t>Unified best practise Policies and reporting across venues</a:t>
            </a:r>
          </a:p>
          <a:p>
            <a:r>
              <a:rPr lang="en-GB" sz="2400" dirty="0">
                <a:solidFill>
                  <a:schemeClr val="bg1"/>
                </a:solidFill>
              </a:rPr>
              <a:t>Consistency of approach and offer</a:t>
            </a:r>
          </a:p>
          <a:p>
            <a:endParaRPr lang="en-GB" sz="2400" dirty="0">
              <a:solidFill>
                <a:schemeClr val="bg1"/>
              </a:solidFill>
            </a:endParaRPr>
          </a:p>
          <a:p>
            <a:endParaRPr lang="en-GB" dirty="0">
              <a:solidFill>
                <a:schemeClr val="bg1"/>
              </a:solidFill>
            </a:endParaRP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Tree>
    <p:extLst>
      <p:ext uri="{BB962C8B-B14F-4D97-AF65-F5344CB8AC3E}">
        <p14:creationId xmlns:p14="http://schemas.microsoft.com/office/powerpoint/2010/main" val="3739280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E92E-CEDA-42DC-84E8-054E2768D86E}"/>
              </a:ext>
            </a:extLst>
          </p:cNvPr>
          <p:cNvSpPr>
            <a:spLocks noGrp="1"/>
          </p:cNvSpPr>
          <p:nvPr>
            <p:ph type="title"/>
          </p:nvPr>
        </p:nvSpPr>
        <p:spPr>
          <a:xfrm>
            <a:off x="1013814" y="2611764"/>
            <a:ext cx="10515600" cy="1325563"/>
          </a:xfrm>
        </p:spPr>
        <p:txBody>
          <a:bodyPr/>
          <a:lstStyle/>
          <a:p>
            <a:pPr algn="ctr"/>
            <a:r>
              <a:rPr lang="en-GB" dirty="0">
                <a:solidFill>
                  <a:schemeClr val="bg1"/>
                </a:solidFill>
              </a:rPr>
              <a:t>Northamptonshire Perspective </a:t>
            </a:r>
          </a:p>
        </p:txBody>
      </p:sp>
    </p:spTree>
    <p:extLst>
      <p:ext uri="{BB962C8B-B14F-4D97-AF65-F5344CB8AC3E}">
        <p14:creationId xmlns:p14="http://schemas.microsoft.com/office/powerpoint/2010/main" val="1547077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2884" y="365125"/>
            <a:ext cx="8568613" cy="1325563"/>
          </a:xfrm>
        </p:spPr>
        <p:txBody>
          <a:bodyPr/>
          <a:lstStyle/>
          <a:p>
            <a:pPr algn="ctr"/>
            <a:r>
              <a:rPr lang="en-GB" dirty="0">
                <a:solidFill>
                  <a:schemeClr val="bg1"/>
                </a:solidFill>
              </a:rPr>
              <a:t>The Northampton Perspective</a:t>
            </a:r>
          </a:p>
        </p:txBody>
      </p:sp>
      <p:sp>
        <p:nvSpPr>
          <p:cNvPr id="8" name="AutoShape 2" descr="The incident took place outside the Charles Bradlaugh pub."/>
          <p:cNvSpPr>
            <a:spLocks noChangeAspect="1" noChangeArrowheads="1"/>
          </p:cNvSpPr>
          <p:nvPr/>
        </p:nvSpPr>
        <p:spPr bwMode="auto">
          <a:xfrm>
            <a:off x="134938" y="1825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Content Placeholder 10"/>
          <p:cNvPicPr>
            <a:picLocks noGrp="1"/>
          </p:cNvPicPr>
          <p:nvPr>
            <p:ph sz="half" idx="1"/>
          </p:nvPr>
        </p:nvPicPr>
        <p:blipFill rotWithShape="1">
          <a:blip r:embed="rId2"/>
          <a:srcRect l="739" t="22527" r="34112" b="6564"/>
          <a:stretch/>
        </p:blipFill>
        <p:spPr bwMode="auto">
          <a:xfrm>
            <a:off x="6141744" y="1587500"/>
            <a:ext cx="2428940" cy="2675355"/>
          </a:xfrm>
          <a:prstGeom prst="rect">
            <a:avLst/>
          </a:prstGeom>
          <a:ln>
            <a:noFill/>
          </a:ln>
          <a:extLst>
            <a:ext uri="{53640926-AAD7-44D8-BBD7-CCE9431645EC}">
              <a14:shadowObscured xmlns:a14="http://schemas.microsoft.com/office/drawing/2010/main"/>
            </a:ext>
          </a:extLst>
        </p:spPr>
      </p:pic>
      <p:sp>
        <p:nvSpPr>
          <p:cNvPr id="13" name="AutoShape 6" descr="editorial image"/>
          <p:cNvSpPr>
            <a:spLocks noChangeAspect="1" noChangeArrowheads="1"/>
          </p:cNvSpPr>
          <p:nvPr/>
        </p:nvSpPr>
        <p:spPr bwMode="auto">
          <a:xfrm>
            <a:off x="134938" y="2667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 name="Content Placeholder 13"/>
          <p:cNvPicPr>
            <a:picLocks noGrp="1"/>
          </p:cNvPicPr>
          <p:nvPr>
            <p:ph sz="half" idx="2"/>
          </p:nvPr>
        </p:nvPicPr>
        <p:blipFill rotWithShape="1">
          <a:blip r:embed="rId3"/>
          <a:srcRect l="295" t="12002" r="33810" b="12289"/>
          <a:stretch/>
        </p:blipFill>
        <p:spPr bwMode="auto">
          <a:xfrm>
            <a:off x="3432408" y="1597154"/>
            <a:ext cx="2710617" cy="2641477"/>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4"/>
          <a:srcRect l="295" t="33791" r="34409" b="38881"/>
          <a:stretch/>
        </p:blipFill>
        <p:spPr bwMode="auto">
          <a:xfrm>
            <a:off x="327400" y="4203210"/>
            <a:ext cx="5768600" cy="2621303"/>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5"/>
          <a:srcRect l="590" t="12187" r="33964" b="9509"/>
          <a:stretch/>
        </p:blipFill>
        <p:spPr bwMode="auto">
          <a:xfrm>
            <a:off x="302884" y="1597154"/>
            <a:ext cx="3129524" cy="2621304"/>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6"/>
          <a:srcRect t="13479" r="34113" b="8956"/>
          <a:stretch/>
        </p:blipFill>
        <p:spPr bwMode="auto">
          <a:xfrm>
            <a:off x="6024233" y="3759836"/>
            <a:ext cx="2544030" cy="3010872"/>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7"/>
          <a:srcRect l="1034" t="11078" r="34398" b="13003"/>
          <a:stretch/>
        </p:blipFill>
        <p:spPr bwMode="auto">
          <a:xfrm>
            <a:off x="8549940" y="1593927"/>
            <a:ext cx="3070774" cy="2589823"/>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8"/>
          <a:srcRect t="12925" r="34996" b="8029"/>
          <a:stretch/>
        </p:blipFill>
        <p:spPr bwMode="auto">
          <a:xfrm>
            <a:off x="8568263" y="3757438"/>
            <a:ext cx="3034128" cy="30132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96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bg1"/>
                </a:solidFill>
              </a:rPr>
              <a:t>The Northampton - A timeline	</a:t>
            </a:r>
          </a:p>
        </p:txBody>
      </p:sp>
      <p:sp>
        <p:nvSpPr>
          <p:cNvPr id="3" name="Content Placeholder 2"/>
          <p:cNvSpPr>
            <a:spLocks noGrp="1"/>
          </p:cNvSpPr>
          <p:nvPr>
            <p:ph idx="1"/>
          </p:nvPr>
        </p:nvSpPr>
        <p:spPr/>
        <p:txBody>
          <a:bodyPr>
            <a:normAutofit fontScale="85000" lnSpcReduction="10000"/>
          </a:bodyPr>
          <a:lstStyle/>
          <a:p>
            <a:r>
              <a:rPr lang="en-GB" dirty="0">
                <a:solidFill>
                  <a:schemeClr val="bg1"/>
                </a:solidFill>
              </a:rPr>
              <a:t>OCTOBER 2008 – NORTHAMPTON STREET PASTORS</a:t>
            </a:r>
          </a:p>
          <a:p>
            <a:r>
              <a:rPr lang="en-GB" dirty="0">
                <a:solidFill>
                  <a:schemeClr val="bg1"/>
                </a:solidFill>
              </a:rPr>
              <a:t>FEBRUARY 2010 – BRIDGE STREET NORTHAMPTON</a:t>
            </a:r>
          </a:p>
          <a:p>
            <a:r>
              <a:rPr lang="en-GB" dirty="0">
                <a:solidFill>
                  <a:schemeClr val="bg1"/>
                </a:solidFill>
              </a:rPr>
              <a:t>MARCH 2013 – VULNERABILITY TRAINING ROLLED OUT – Officers and Door Staff</a:t>
            </a:r>
          </a:p>
          <a:p>
            <a:r>
              <a:rPr lang="en-GB" dirty="0">
                <a:solidFill>
                  <a:schemeClr val="bg1"/>
                </a:solidFill>
              </a:rPr>
              <a:t>SEPTEMBER 2015 – VULNERABILITY TRAINING EXPANDED TO BAR STAFF.</a:t>
            </a:r>
          </a:p>
          <a:p>
            <a:r>
              <a:rPr lang="en-GB" dirty="0">
                <a:solidFill>
                  <a:schemeClr val="bg1"/>
                </a:solidFill>
              </a:rPr>
              <a:t>JANUARY 2016 – INDIA CHIPCHASE</a:t>
            </a:r>
          </a:p>
          <a:p>
            <a:r>
              <a:rPr lang="en-GB" dirty="0">
                <a:solidFill>
                  <a:schemeClr val="bg1"/>
                </a:solidFill>
              </a:rPr>
              <a:t>MARCH 2016 – CUSTOMER WELFARE STAFF USED FOR THE FIRST TIME IN A VENUE</a:t>
            </a:r>
          </a:p>
          <a:p>
            <a:r>
              <a:rPr lang="en-GB" dirty="0">
                <a:solidFill>
                  <a:schemeClr val="bg1"/>
                </a:solidFill>
              </a:rPr>
              <a:t>MAY 2017 – UNIVERSITY STREET MARSHALLS SCHEME – THE OUTLINE</a:t>
            </a:r>
          </a:p>
          <a:p>
            <a:r>
              <a:rPr lang="en-GB" dirty="0">
                <a:solidFill>
                  <a:schemeClr val="bg1"/>
                </a:solidFill>
              </a:rPr>
              <a:t>SEPTEMBER 2018- THE RELOCATION OF THE UNIVERSITY OF NORTHAMPTON</a:t>
            </a:r>
          </a:p>
          <a:p>
            <a:r>
              <a:rPr lang="en-GB" dirty="0">
                <a:solidFill>
                  <a:schemeClr val="bg1"/>
                </a:solidFill>
              </a:rPr>
              <a:t>2018? – THE NORTHAMPTON VULNERABILITY AND SAFEGUARDING CENTRE </a:t>
            </a:r>
          </a:p>
          <a:p>
            <a:endParaRPr lang="en-GB" dirty="0">
              <a:solidFill>
                <a:schemeClr val="bg1"/>
              </a:solidFill>
            </a:endParaRPr>
          </a:p>
        </p:txBody>
      </p:sp>
    </p:spTree>
    <p:extLst>
      <p:ext uri="{BB962C8B-B14F-4D97-AF65-F5344CB8AC3E}">
        <p14:creationId xmlns:p14="http://schemas.microsoft.com/office/powerpoint/2010/main" val="827927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dirty="0">
                <a:solidFill>
                  <a:schemeClr val="bg1"/>
                </a:solidFill>
              </a:rPr>
              <a:t>WE NEED TO WORK TOGETHER TO THE COMMON ADVANTAGE OF ALL THE AGENCIES INVOLVED IN EVERY KIND OF SAFEGUARDING AND, AT THE SAME TIME, WE TACKLE DEEP AND PERSISTENT DRUNKENNESS, ALL THE BETTER FOR SEEING IT FOR WHAT IT OFTEN IS, SOMETHING WHICH PEOPLE NEED HELP WELL BEYOND A PLACE TO CRASH OUT</a:t>
            </a:r>
            <a:r>
              <a:rPr lang="en-US" sz="2800" b="1" dirty="0"/>
              <a:t>.</a:t>
            </a:r>
            <a:endParaRPr lang="en-GB" sz="2800" b="1" dirty="0"/>
          </a:p>
        </p:txBody>
      </p:sp>
      <p:sp>
        <p:nvSpPr>
          <p:cNvPr id="5" name="Text Placeholder 4"/>
          <p:cNvSpPr>
            <a:spLocks noGrp="1"/>
          </p:cNvSpPr>
          <p:nvPr>
            <p:ph type="body" sz="quarter" idx="13"/>
          </p:nvPr>
        </p:nvSpPr>
        <p:spPr/>
        <p:txBody>
          <a:bodyPr>
            <a:normAutofit fontScale="92500" lnSpcReduction="20000"/>
          </a:bodyPr>
          <a:lstStyle/>
          <a:p>
            <a:r>
              <a:rPr lang="en-GB" dirty="0">
                <a:hlinkClick r:id="rId2"/>
              </a:rPr>
              <a:t>Dame Vera Baird QC </a:t>
            </a:r>
            <a:endParaRPr lang="en-GB" dirty="0"/>
          </a:p>
        </p:txBody>
      </p:sp>
      <p:sp>
        <p:nvSpPr>
          <p:cNvPr id="4" name="Text Placeholder 3"/>
          <p:cNvSpPr>
            <a:spLocks noGrp="1"/>
          </p:cNvSpPr>
          <p:nvPr>
            <p:ph type="body" idx="1"/>
          </p:nvPr>
        </p:nvSpPr>
        <p:spPr/>
        <p:txBody>
          <a:bodyPr/>
          <a:lstStyle/>
          <a:p>
            <a:r>
              <a:rPr lang="en-GB" dirty="0">
                <a:solidFill>
                  <a:schemeClr val="bg1"/>
                </a:solidFill>
              </a:rPr>
              <a:t>SAFE HAVENS Vs DRUNK TANKS and the importance of partnership working in the NTE</a:t>
            </a:r>
          </a:p>
        </p:txBody>
      </p:sp>
    </p:spTree>
    <p:extLst>
      <p:ext uri="{BB962C8B-B14F-4D97-AF65-F5344CB8AC3E}">
        <p14:creationId xmlns:p14="http://schemas.microsoft.com/office/powerpoint/2010/main" val="1152845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bg1"/>
                </a:solidFill>
              </a:rPr>
              <a:t>Northampton Vulnerability Centre (Proposed)</a:t>
            </a:r>
          </a:p>
        </p:txBody>
      </p:sp>
      <p:sp>
        <p:nvSpPr>
          <p:cNvPr id="3" name="Content Placeholder 2"/>
          <p:cNvSpPr>
            <a:spLocks noGrp="1"/>
          </p:cNvSpPr>
          <p:nvPr>
            <p:ph idx="1"/>
          </p:nvPr>
        </p:nvSpPr>
        <p:spPr/>
        <p:txBody>
          <a:bodyPr>
            <a:normAutofit fontScale="92500" lnSpcReduction="10000"/>
          </a:bodyPr>
          <a:lstStyle/>
          <a:p>
            <a:r>
              <a:rPr lang="en-GB" dirty="0">
                <a:solidFill>
                  <a:schemeClr val="bg1"/>
                </a:solidFill>
              </a:rPr>
              <a:t>HOSTED BY BUT INDEPENDENT OF THE STUDENT UNION FOR NORTHAMPTON UNIVERSITY</a:t>
            </a:r>
          </a:p>
          <a:p>
            <a:r>
              <a:rPr lang="en-GB" dirty="0">
                <a:solidFill>
                  <a:schemeClr val="bg1"/>
                </a:solidFill>
              </a:rPr>
              <a:t>STAFFED BY POLICE BETWEEN 22:00-05:00HRS ON FRIDAY, SATURDAY AND BANK  NIGHTS</a:t>
            </a:r>
          </a:p>
          <a:p>
            <a:r>
              <a:rPr lang="en-GB" dirty="0">
                <a:solidFill>
                  <a:schemeClr val="bg1"/>
                </a:solidFill>
              </a:rPr>
              <a:t>STAFFED BY NHS AND PARAMEDIC STAFF ON PEAK DEMAND DATES</a:t>
            </a:r>
          </a:p>
          <a:p>
            <a:r>
              <a:rPr lang="en-GB" dirty="0">
                <a:solidFill>
                  <a:schemeClr val="bg1"/>
                </a:solidFill>
              </a:rPr>
              <a:t>A GEOGRAPHICALLY CENTRAL BASE FOR OTHER AGENCIES TO WORK FROM IN AND AROUND THE NTE – STREET PASTORS, OUTREACH WORKERS ETC</a:t>
            </a:r>
          </a:p>
          <a:p>
            <a:r>
              <a:rPr lang="en-GB" dirty="0">
                <a:solidFill>
                  <a:schemeClr val="bg1"/>
                </a:solidFill>
              </a:rPr>
              <a:t>PROVIDING VICTIMS OF CRIME WITH EARLY ACCESS TO POLICE</a:t>
            </a:r>
          </a:p>
          <a:p>
            <a:r>
              <a:rPr lang="en-GB" dirty="0">
                <a:solidFill>
                  <a:schemeClr val="bg1"/>
                </a:solidFill>
              </a:rPr>
              <a:t>PROVIDING A SAFE ENVIRONMENT FOR PEOPLE WHO ARE VULNERABLE</a:t>
            </a:r>
          </a:p>
          <a:p>
            <a:r>
              <a:rPr lang="en-GB" dirty="0">
                <a:solidFill>
                  <a:schemeClr val="bg1"/>
                </a:solidFill>
              </a:rPr>
              <a:t>PROVIDING LOW LEVEL URGENT CARE WITHOUT THE NEED TO GO TO A+E</a:t>
            </a:r>
          </a:p>
          <a:p>
            <a:endParaRPr lang="en-GB" dirty="0">
              <a:solidFill>
                <a:schemeClr val="bg1"/>
              </a:solidFill>
            </a:endParaRPr>
          </a:p>
          <a:p>
            <a:endParaRPr lang="en-GB" dirty="0">
              <a:solidFill>
                <a:schemeClr val="bg1"/>
              </a:solidFill>
            </a:endParaRPr>
          </a:p>
          <a:p>
            <a:endParaRPr lang="en-GB" dirty="0">
              <a:solidFill>
                <a:schemeClr val="bg1"/>
              </a:solidFill>
            </a:endParaRPr>
          </a:p>
          <a:p>
            <a:pPr marL="0" indent="0">
              <a:buNone/>
            </a:pPr>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1756826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bg1"/>
                </a:solidFill>
              </a:rPr>
              <a:t>Northampton University Street Angels</a:t>
            </a:r>
          </a:p>
        </p:txBody>
      </p:sp>
      <p:sp>
        <p:nvSpPr>
          <p:cNvPr id="3" name="Content Placeholder 2"/>
          <p:cNvSpPr>
            <a:spLocks noGrp="1"/>
          </p:cNvSpPr>
          <p:nvPr>
            <p:ph idx="1"/>
          </p:nvPr>
        </p:nvSpPr>
        <p:spPr/>
        <p:txBody>
          <a:bodyPr>
            <a:normAutofit lnSpcReduction="10000"/>
          </a:bodyPr>
          <a:lstStyle/>
          <a:p>
            <a:r>
              <a:rPr lang="en-GB" dirty="0">
                <a:solidFill>
                  <a:schemeClr val="bg1"/>
                </a:solidFill>
              </a:rPr>
              <a:t>Designed to provide the same service as Street Pastor’s but during the week on peak student nights.</a:t>
            </a:r>
          </a:p>
          <a:p>
            <a:r>
              <a:rPr lang="en-GB" dirty="0">
                <a:solidFill>
                  <a:schemeClr val="bg1"/>
                </a:solidFill>
              </a:rPr>
              <a:t>A measure designed as a response to the increased student population midweek as of January 2018 and ahead of a campus move in September 2018.</a:t>
            </a:r>
          </a:p>
          <a:p>
            <a:r>
              <a:rPr lang="en-GB" dirty="0">
                <a:solidFill>
                  <a:schemeClr val="bg1"/>
                </a:solidFill>
              </a:rPr>
              <a:t>Recognising the reduced police resources in the NTE midweek.</a:t>
            </a:r>
          </a:p>
          <a:p>
            <a:r>
              <a:rPr lang="en-GB" dirty="0">
                <a:solidFill>
                  <a:schemeClr val="bg1"/>
                </a:solidFill>
              </a:rPr>
              <a:t>Providing a vulnerability response that will link the NTE venues and the student halls of residents by using the Angels effective.</a:t>
            </a:r>
          </a:p>
          <a:p>
            <a:r>
              <a:rPr lang="en-GB" dirty="0">
                <a:solidFill>
                  <a:schemeClr val="bg1"/>
                </a:solidFill>
              </a:rPr>
              <a:t>Funded by the University with training from the Police and Street Pastor’s. </a:t>
            </a:r>
          </a:p>
        </p:txBody>
      </p:sp>
    </p:spTree>
    <p:extLst>
      <p:ext uri="{BB962C8B-B14F-4D97-AF65-F5344CB8AC3E}">
        <p14:creationId xmlns:p14="http://schemas.microsoft.com/office/powerpoint/2010/main" val="4168425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bg1"/>
                </a:solidFill>
              </a:rPr>
              <a:t>THE KEY FACTORS to success</a:t>
            </a:r>
          </a:p>
        </p:txBody>
      </p:sp>
      <p:sp>
        <p:nvSpPr>
          <p:cNvPr id="3" name="Content Placeholder 2"/>
          <p:cNvSpPr>
            <a:spLocks noGrp="1"/>
          </p:cNvSpPr>
          <p:nvPr>
            <p:ph idx="1"/>
          </p:nvPr>
        </p:nvSpPr>
        <p:spPr/>
        <p:txBody>
          <a:bodyPr/>
          <a:lstStyle/>
          <a:p>
            <a:pPr lvl="0"/>
            <a:r>
              <a:rPr lang="en-GB" dirty="0">
                <a:solidFill>
                  <a:schemeClr val="bg1"/>
                </a:solidFill>
              </a:rPr>
              <a:t>EARLY IDENTIFICATION OF KEY PARTNERS</a:t>
            </a:r>
          </a:p>
          <a:p>
            <a:pPr lvl="0"/>
            <a:r>
              <a:rPr lang="en-GB" dirty="0">
                <a:solidFill>
                  <a:schemeClr val="bg1"/>
                </a:solidFill>
              </a:rPr>
              <a:t>COMPLETE ENGAGEMENT FROM ALL KEY PARTNERS WITH A TRULY PARTNERSHIP APPROACH</a:t>
            </a:r>
          </a:p>
          <a:p>
            <a:pPr lvl="0"/>
            <a:r>
              <a:rPr lang="en-GB" dirty="0">
                <a:solidFill>
                  <a:schemeClr val="bg1"/>
                </a:solidFill>
              </a:rPr>
              <a:t>SECURING FUNDING THAT IS SUSTAINABLE NOT JUST FOR THE SHORT TERM.</a:t>
            </a:r>
          </a:p>
          <a:p>
            <a:pPr lvl="0"/>
            <a:r>
              <a:rPr lang="en-GB" dirty="0">
                <a:solidFill>
                  <a:schemeClr val="bg1"/>
                </a:solidFill>
              </a:rPr>
              <a:t>LOCATION, LOCATION, LOCATION.</a:t>
            </a:r>
          </a:p>
          <a:p>
            <a:pPr lvl="0"/>
            <a:r>
              <a:rPr lang="en-GB" dirty="0">
                <a:solidFill>
                  <a:schemeClr val="bg1"/>
                </a:solidFill>
              </a:rPr>
              <a:t>COMMITMENT TO STAFFING </a:t>
            </a:r>
          </a:p>
          <a:p>
            <a:r>
              <a:rPr lang="en-GB" dirty="0">
                <a:solidFill>
                  <a:schemeClr val="bg1"/>
                </a:solidFill>
              </a:rPr>
              <a:t> PUBLICISING SERVICES WHILE ESTABLISHING FIRM RULES OF ENGAGEMENT </a:t>
            </a:r>
            <a:r>
              <a:rPr lang="en-GB" dirty="0"/>
              <a:t>AND REFERRAL</a:t>
            </a:r>
          </a:p>
          <a:p>
            <a:endParaRPr lang="en-GB" dirty="0">
              <a:solidFill>
                <a:schemeClr val="bg1"/>
              </a:solidFill>
            </a:endParaRPr>
          </a:p>
        </p:txBody>
      </p:sp>
    </p:spTree>
    <p:extLst>
      <p:ext uri="{BB962C8B-B14F-4D97-AF65-F5344CB8AC3E}">
        <p14:creationId xmlns:p14="http://schemas.microsoft.com/office/powerpoint/2010/main" val="4133372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8C2C-7127-422C-B3EC-B8BD955BB467}"/>
              </a:ext>
            </a:extLst>
          </p:cNvPr>
          <p:cNvSpPr>
            <a:spLocks noGrp="1"/>
          </p:cNvSpPr>
          <p:nvPr>
            <p:ph type="title"/>
          </p:nvPr>
        </p:nvSpPr>
        <p:spPr/>
        <p:txBody>
          <a:bodyPr/>
          <a:lstStyle/>
          <a:p>
            <a:r>
              <a:rPr lang="en-GB" dirty="0">
                <a:solidFill>
                  <a:schemeClr val="bg1"/>
                </a:solidFill>
              </a:rPr>
              <a:t>Questions?</a:t>
            </a:r>
          </a:p>
        </p:txBody>
      </p:sp>
      <p:sp>
        <p:nvSpPr>
          <p:cNvPr id="3" name="Content Placeholder 2">
            <a:extLst>
              <a:ext uri="{FF2B5EF4-FFF2-40B4-BE49-F238E27FC236}">
                <a16:creationId xmlns:a16="http://schemas.microsoft.com/office/drawing/2014/main" id="{AB40D1BA-49E7-4A96-A4FE-CBD9C4853634}"/>
              </a:ext>
            </a:extLst>
          </p:cNvPr>
          <p:cNvSpPr>
            <a:spLocks noGrp="1"/>
          </p:cNvSpPr>
          <p:nvPr>
            <p:ph idx="1"/>
          </p:nvPr>
        </p:nvSpPr>
        <p:spPr>
          <a:xfrm>
            <a:off x="353028" y="1825625"/>
            <a:ext cx="5851003" cy="4351338"/>
          </a:xfrm>
        </p:spPr>
        <p:txBody>
          <a:bodyPr>
            <a:normAutofit fontScale="92500"/>
          </a:bodyPr>
          <a:lstStyle/>
          <a:p>
            <a:pPr marL="0" indent="0">
              <a:buNone/>
            </a:pPr>
            <a:r>
              <a:rPr lang="en-GB" dirty="0">
                <a:solidFill>
                  <a:schemeClr val="bg1"/>
                </a:solidFill>
              </a:rPr>
              <a:t>Jo</a:t>
            </a:r>
          </a:p>
          <a:p>
            <a:pPr marL="0" indent="0">
              <a:buNone/>
            </a:pPr>
            <a:endParaRPr lang="en-GB" dirty="0">
              <a:solidFill>
                <a:schemeClr val="bg1"/>
              </a:solidFill>
            </a:endParaRPr>
          </a:p>
          <a:p>
            <a:pPr marL="0" indent="0">
              <a:buNone/>
            </a:pPr>
            <a:r>
              <a:rPr lang="en-GB" dirty="0">
                <a:solidFill>
                  <a:schemeClr val="accent4">
                    <a:lumMod val="75000"/>
                  </a:schemeClr>
                </a:solidFill>
              </a:rPr>
              <a:t>Twitter: @</a:t>
            </a:r>
            <a:r>
              <a:rPr lang="en-GB" dirty="0" err="1">
                <a:solidFill>
                  <a:schemeClr val="accent4">
                    <a:lumMod val="75000"/>
                  </a:schemeClr>
                </a:solidFill>
              </a:rPr>
              <a:t>NTEconomy</a:t>
            </a:r>
            <a:r>
              <a:rPr lang="en-GB" dirty="0">
                <a:solidFill>
                  <a:schemeClr val="accent4">
                    <a:lumMod val="75000"/>
                  </a:schemeClr>
                </a:solidFill>
              </a:rPr>
              <a:t> or @</a:t>
            </a:r>
            <a:r>
              <a:rPr lang="en-GB" dirty="0" err="1">
                <a:solidFill>
                  <a:schemeClr val="accent4">
                    <a:lumMod val="75000"/>
                  </a:schemeClr>
                </a:solidFill>
              </a:rPr>
              <a:t>jocoxbrown</a:t>
            </a:r>
            <a:endParaRPr lang="en-GB" dirty="0">
              <a:solidFill>
                <a:schemeClr val="accent4">
                  <a:lumMod val="75000"/>
                </a:schemeClr>
              </a:solidFill>
            </a:endParaRPr>
          </a:p>
          <a:p>
            <a:pPr marL="0" indent="0">
              <a:buNone/>
            </a:pPr>
            <a:endParaRPr lang="en-GB" dirty="0">
              <a:solidFill>
                <a:schemeClr val="bg1"/>
              </a:solidFill>
            </a:endParaRPr>
          </a:p>
          <a:p>
            <a:pPr marL="0" indent="0">
              <a:buNone/>
            </a:pPr>
            <a:r>
              <a:rPr lang="en-GB" dirty="0">
                <a:solidFill>
                  <a:schemeClr val="accent2">
                    <a:lumMod val="75000"/>
                  </a:schemeClr>
                </a:solidFill>
              </a:rPr>
              <a:t>Web: www.nighttimeeconomy.com</a:t>
            </a:r>
          </a:p>
          <a:p>
            <a:pPr marL="0" indent="0">
              <a:buNone/>
            </a:pPr>
            <a:endParaRPr lang="en-GB" dirty="0">
              <a:solidFill>
                <a:schemeClr val="bg1"/>
              </a:solidFill>
            </a:endParaRPr>
          </a:p>
          <a:p>
            <a:pPr marL="0" indent="0">
              <a:buNone/>
            </a:pPr>
            <a:r>
              <a:rPr lang="en-GB" dirty="0">
                <a:solidFill>
                  <a:schemeClr val="accent6">
                    <a:lumMod val="75000"/>
                  </a:schemeClr>
                </a:solidFill>
              </a:rPr>
              <a:t>Mobile: 07734255807</a:t>
            </a:r>
          </a:p>
          <a:p>
            <a:pPr marL="0" indent="0">
              <a:buNone/>
            </a:pPr>
            <a:endParaRPr lang="en-GB" dirty="0">
              <a:solidFill>
                <a:schemeClr val="bg1"/>
              </a:solidFill>
            </a:endParaRPr>
          </a:p>
          <a:p>
            <a:pPr marL="0" indent="0">
              <a:buNone/>
            </a:pPr>
            <a:r>
              <a:rPr lang="en-GB" dirty="0">
                <a:solidFill>
                  <a:schemeClr val="accent5">
                    <a:lumMod val="75000"/>
                  </a:schemeClr>
                </a:solidFill>
              </a:rPr>
              <a:t>Email: jo@nighttimeeconomy.com</a:t>
            </a:r>
          </a:p>
        </p:txBody>
      </p:sp>
      <p:pic>
        <p:nvPicPr>
          <p:cNvPr id="4" name="Picture 3" descr="nte-jocee-logo-main-white no c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652" y="163582"/>
            <a:ext cx="2669521" cy="955754"/>
          </a:xfrm>
          <a:prstGeom prst="rect">
            <a:avLst/>
          </a:prstGeom>
        </p:spPr>
      </p:pic>
      <p:sp>
        <p:nvSpPr>
          <p:cNvPr id="5" name="Content Placeholder 2">
            <a:extLst>
              <a:ext uri="{FF2B5EF4-FFF2-40B4-BE49-F238E27FC236}">
                <a16:creationId xmlns:a16="http://schemas.microsoft.com/office/drawing/2014/main" id="{00F7A7B5-0C27-4D35-8B90-0D40E4C9BAD2}"/>
              </a:ext>
            </a:extLst>
          </p:cNvPr>
          <p:cNvSpPr txBox="1">
            <a:spLocks/>
          </p:cNvSpPr>
          <p:nvPr/>
        </p:nvSpPr>
        <p:spPr>
          <a:xfrm>
            <a:off x="6096000" y="1853736"/>
            <a:ext cx="5959033" cy="4529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chemeClr val="bg1"/>
                </a:solidFill>
              </a:rPr>
              <a:t>Chris</a:t>
            </a:r>
            <a:endParaRPr lang="en-GB" dirty="0">
              <a:solidFill>
                <a:schemeClr val="accent4">
                  <a:lumMod val="75000"/>
                </a:schemeClr>
              </a:solidFill>
            </a:endParaRPr>
          </a:p>
          <a:p>
            <a:pPr marL="0" indent="0">
              <a:buNone/>
            </a:pPr>
            <a:endParaRPr lang="en-GB" dirty="0">
              <a:solidFill>
                <a:schemeClr val="accent6">
                  <a:lumMod val="75000"/>
                </a:schemeClr>
              </a:solidFill>
            </a:endParaRPr>
          </a:p>
          <a:p>
            <a:pPr marL="0" indent="0">
              <a:buNone/>
            </a:pPr>
            <a:r>
              <a:rPr lang="en-GB" dirty="0">
                <a:solidFill>
                  <a:schemeClr val="accent6">
                    <a:lumMod val="75000"/>
                  </a:schemeClr>
                </a:solidFill>
              </a:rPr>
              <a:t>Mobile: </a:t>
            </a:r>
            <a:r>
              <a:rPr lang="en-GB" b="1" dirty="0">
                <a:solidFill>
                  <a:schemeClr val="accent6">
                    <a:lumMod val="75000"/>
                  </a:schemeClr>
                </a:solidFill>
              </a:rPr>
              <a:t>07557778816</a:t>
            </a:r>
            <a:endParaRPr lang="en-GB" dirty="0">
              <a:solidFill>
                <a:schemeClr val="accent6">
                  <a:lumMod val="75000"/>
                </a:schemeClr>
              </a:solidFill>
            </a:endParaRPr>
          </a:p>
          <a:p>
            <a:pPr marL="0" indent="0">
              <a:buFont typeface="Arial" panose="020B0604020202020204" pitchFamily="34" charset="0"/>
              <a:buNone/>
            </a:pPr>
            <a:endParaRPr lang="en-GB" dirty="0">
              <a:solidFill>
                <a:schemeClr val="bg1"/>
              </a:solidFill>
            </a:endParaRPr>
          </a:p>
          <a:p>
            <a:pPr marL="0" indent="0">
              <a:buNone/>
            </a:pPr>
            <a:r>
              <a:rPr lang="en-GB" dirty="0">
                <a:solidFill>
                  <a:schemeClr val="accent5">
                    <a:lumMod val="75000"/>
                  </a:schemeClr>
                </a:solidFill>
              </a:rPr>
              <a:t>Email: chris.stevens@northants.pnn.police.uk</a:t>
            </a:r>
          </a:p>
        </p:txBody>
      </p:sp>
    </p:spTree>
    <p:extLst>
      <p:ext uri="{BB962C8B-B14F-4D97-AF65-F5344CB8AC3E}">
        <p14:creationId xmlns:p14="http://schemas.microsoft.com/office/powerpoint/2010/main" val="4186830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15364</TotalTime>
  <Words>2205</Words>
  <Application>Microsoft Office PowerPoint</Application>
  <PresentationFormat>Widescreen</PresentationFormat>
  <Paragraphs>319</Paragraphs>
  <Slides>40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Dealing with vulnerability in the Evening and Night-Time Economy</vt:lpstr>
      <vt:lpstr>Who are we?</vt:lpstr>
      <vt:lpstr>Economic Value of the ENTE </vt:lpstr>
      <vt:lpstr>Jobs</vt:lpstr>
      <vt:lpstr>A challenging and changing landscape Police Perspective </vt:lpstr>
      <vt:lpstr>Street level vulnerability support</vt:lpstr>
      <vt:lpstr>NTE Partnership working</vt:lpstr>
      <vt:lpstr>Champions of </vt:lpstr>
      <vt:lpstr>Hot Spot Mapping</vt:lpstr>
      <vt:lpstr>Street Pastors/Angels</vt:lpstr>
      <vt:lpstr>Street Pastors/Angels</vt:lpstr>
      <vt:lpstr>Street Pastors/Angels</vt:lpstr>
      <vt:lpstr>Night Owls</vt:lpstr>
      <vt:lpstr>Night Owls</vt:lpstr>
      <vt:lpstr>Night Owls</vt:lpstr>
      <vt:lpstr>Volunteer Led Projects</vt:lpstr>
      <vt:lpstr>Safe Spaces/SOS Buses/Welfare Centres/Alcohol Treatment Centres</vt:lpstr>
      <vt:lpstr>PowerPoint Presentation</vt:lpstr>
      <vt:lpstr>Safe Spaces/SOS Buses/Welfare Centres/Alcohol Treatment Centres</vt:lpstr>
      <vt:lpstr>Red Thread</vt:lpstr>
      <vt:lpstr>Red Thread</vt:lpstr>
      <vt:lpstr>PowerPoint Presentation</vt:lpstr>
      <vt:lpstr>Inside Venue vulnerability support</vt:lpstr>
      <vt:lpstr>NTE Partnership working</vt:lpstr>
      <vt:lpstr>Venue Hot Spot Mapping</vt:lpstr>
      <vt:lpstr>Club Crew/Club Angels/ Welfare Officers</vt:lpstr>
      <vt:lpstr>Club Crew/Club Angels/ Welfare Officers</vt:lpstr>
      <vt:lpstr>PowerPoint Presentation</vt:lpstr>
      <vt:lpstr>Drug Testing and Harm  Reduction Advice</vt:lpstr>
      <vt:lpstr>Drug Testing and Harm  Reduction Advice</vt:lpstr>
      <vt:lpstr>Drug Testing and Harm  Reduction Advice</vt:lpstr>
      <vt:lpstr>Other Opportunities</vt:lpstr>
      <vt:lpstr>Northamptonshire Perspective </vt:lpstr>
      <vt:lpstr>The Northampton Perspective</vt:lpstr>
      <vt:lpstr>The Northampton - A timeline </vt:lpstr>
      <vt:lpstr>WE NEED TO WORK TOGETHER TO THE COMMON ADVANTAGE OF ALL THE AGENCIES INVOLVED IN EVERY KIND OF SAFEGUARDING AND, AT THE SAME TIME, WE TACKLE DEEP AND PERSISTENT DRUNKENNESS, ALL THE BETTER FOR SEEING IT FOR WHAT IT OFTEN IS, SOMETHING WHICH PEOPLE NEED HELP WELL BEYOND A PLACE TO CRASH OUT.</vt:lpstr>
      <vt:lpstr>Northampton Vulnerability Centre (Proposed)</vt:lpstr>
      <vt:lpstr>Northampton University Street Angels</vt:lpstr>
      <vt:lpstr>THE KEY FACTORS to success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partnership working and creating and working to a strategy.</dc:title>
  <dc:creator>Joanne Cox-Brown</dc:creator>
  <cp:lastModifiedBy>mark worthington</cp:lastModifiedBy>
  <cp:revision>105</cp:revision>
  <dcterms:created xsi:type="dcterms:W3CDTF">2017-09-07T11:26:41Z</dcterms:created>
  <dcterms:modified xsi:type="dcterms:W3CDTF">2018-02-15T12:24:13Z</dcterms:modified>
</cp:coreProperties>
</file>