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57" r:id="rId4"/>
    <p:sldId id="280" r:id="rId5"/>
    <p:sldId id="258" r:id="rId6"/>
    <p:sldId id="278" r:id="rId7"/>
    <p:sldId id="260" r:id="rId8"/>
    <p:sldId id="288" r:id="rId9"/>
    <p:sldId id="263" r:id="rId10"/>
    <p:sldId id="282" r:id="rId11"/>
    <p:sldId id="283" r:id="rId12"/>
    <p:sldId id="284" r:id="rId13"/>
    <p:sldId id="285" r:id="rId14"/>
    <p:sldId id="268" r:id="rId15"/>
    <p:sldId id="269" r:id="rId16"/>
    <p:sldId id="270" r:id="rId17"/>
    <p:sldId id="271" r:id="rId18"/>
    <p:sldId id="272" r:id="rId19"/>
    <p:sldId id="274" r:id="rId20"/>
    <p:sldId id="287" r:id="rId21"/>
    <p:sldId id="289" r:id="rId22"/>
    <p:sldId id="290" r:id="rId23"/>
    <p:sldId id="291" r:id="rId24"/>
    <p:sldId id="286"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9" autoAdjust="0"/>
    <p:restoredTop sz="94660"/>
  </p:normalViewPr>
  <p:slideViewPr>
    <p:cSldViewPr snapToGrid="0">
      <p:cViewPr varScale="1">
        <p:scale>
          <a:sx n="114" d="100"/>
          <a:sy n="114" d="100"/>
        </p:scale>
        <p:origin x="36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21EF8-ED4C-44F7-8467-AC2D7E335D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4DB9706-8567-40B5-8078-B42DBE65FF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BBCF27E-4F30-402A-9569-F8A854AB5B4A}"/>
              </a:ext>
            </a:extLst>
          </p:cNvPr>
          <p:cNvSpPr>
            <a:spLocks noGrp="1"/>
          </p:cNvSpPr>
          <p:nvPr>
            <p:ph type="dt" sz="half" idx="10"/>
          </p:nvPr>
        </p:nvSpPr>
        <p:spPr/>
        <p:txBody>
          <a:bodyPr/>
          <a:lstStyle/>
          <a:p>
            <a:fld id="{31BD14FC-06CE-4861-970C-BB9A10C3894F}" type="datetimeFigureOut">
              <a:rPr lang="en-GB" smtClean="0"/>
              <a:t>27/02/2024</a:t>
            </a:fld>
            <a:endParaRPr lang="en-GB"/>
          </a:p>
        </p:txBody>
      </p:sp>
      <p:sp>
        <p:nvSpPr>
          <p:cNvPr id="5" name="Footer Placeholder 4">
            <a:extLst>
              <a:ext uri="{FF2B5EF4-FFF2-40B4-BE49-F238E27FC236}">
                <a16:creationId xmlns:a16="http://schemas.microsoft.com/office/drawing/2014/main" id="{1BD74AF4-D8A8-4586-AB85-07145E3105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44F50A-0C14-46A2-BCAF-21B2977B77D7}"/>
              </a:ext>
            </a:extLst>
          </p:cNvPr>
          <p:cNvSpPr>
            <a:spLocks noGrp="1"/>
          </p:cNvSpPr>
          <p:nvPr>
            <p:ph type="sldNum" sz="quarter" idx="12"/>
          </p:nvPr>
        </p:nvSpPr>
        <p:spPr/>
        <p:txBody>
          <a:bodyPr/>
          <a:lstStyle/>
          <a:p>
            <a:fld id="{C6F29308-1679-46C8-891C-14ACFCF8D6A1}" type="slidenum">
              <a:rPr lang="en-GB" smtClean="0"/>
              <a:t>‹#›</a:t>
            </a:fld>
            <a:endParaRPr lang="en-GB"/>
          </a:p>
        </p:txBody>
      </p:sp>
    </p:spTree>
    <p:extLst>
      <p:ext uri="{BB962C8B-B14F-4D97-AF65-F5344CB8AC3E}">
        <p14:creationId xmlns:p14="http://schemas.microsoft.com/office/powerpoint/2010/main" val="3962219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D2FB6-A4C8-4EA1-803F-B53DBC2CB72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B8CE7E-4FBE-4ADA-B128-580704791BD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BEC805-39AD-43F1-B039-D818220A473B}"/>
              </a:ext>
            </a:extLst>
          </p:cNvPr>
          <p:cNvSpPr>
            <a:spLocks noGrp="1"/>
          </p:cNvSpPr>
          <p:nvPr>
            <p:ph type="dt" sz="half" idx="10"/>
          </p:nvPr>
        </p:nvSpPr>
        <p:spPr/>
        <p:txBody>
          <a:bodyPr/>
          <a:lstStyle/>
          <a:p>
            <a:fld id="{31BD14FC-06CE-4861-970C-BB9A10C3894F}" type="datetimeFigureOut">
              <a:rPr lang="en-GB" smtClean="0"/>
              <a:t>27/02/2024</a:t>
            </a:fld>
            <a:endParaRPr lang="en-GB"/>
          </a:p>
        </p:txBody>
      </p:sp>
      <p:sp>
        <p:nvSpPr>
          <p:cNvPr id="5" name="Footer Placeholder 4">
            <a:extLst>
              <a:ext uri="{FF2B5EF4-FFF2-40B4-BE49-F238E27FC236}">
                <a16:creationId xmlns:a16="http://schemas.microsoft.com/office/drawing/2014/main" id="{0C3D8B3C-1249-4AB2-880D-7002A6848E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5D6CF4-5394-423B-81D0-18CE698D5623}"/>
              </a:ext>
            </a:extLst>
          </p:cNvPr>
          <p:cNvSpPr>
            <a:spLocks noGrp="1"/>
          </p:cNvSpPr>
          <p:nvPr>
            <p:ph type="sldNum" sz="quarter" idx="12"/>
          </p:nvPr>
        </p:nvSpPr>
        <p:spPr/>
        <p:txBody>
          <a:bodyPr/>
          <a:lstStyle/>
          <a:p>
            <a:fld id="{C6F29308-1679-46C8-891C-14ACFCF8D6A1}" type="slidenum">
              <a:rPr lang="en-GB" smtClean="0"/>
              <a:t>‹#›</a:t>
            </a:fld>
            <a:endParaRPr lang="en-GB"/>
          </a:p>
        </p:txBody>
      </p:sp>
    </p:spTree>
    <p:extLst>
      <p:ext uri="{BB962C8B-B14F-4D97-AF65-F5344CB8AC3E}">
        <p14:creationId xmlns:p14="http://schemas.microsoft.com/office/powerpoint/2010/main" val="3974962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BFC5A-8458-4435-AF98-788A9161DE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DD8A72C-0524-4136-9F2E-42B02C85A2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9D23716-3B05-4DB8-990D-1B27EB71F55B}"/>
              </a:ext>
            </a:extLst>
          </p:cNvPr>
          <p:cNvSpPr>
            <a:spLocks noGrp="1"/>
          </p:cNvSpPr>
          <p:nvPr>
            <p:ph type="dt" sz="half" idx="10"/>
          </p:nvPr>
        </p:nvSpPr>
        <p:spPr/>
        <p:txBody>
          <a:bodyPr/>
          <a:lstStyle/>
          <a:p>
            <a:fld id="{31BD14FC-06CE-4861-970C-BB9A10C3894F}" type="datetimeFigureOut">
              <a:rPr lang="en-GB" smtClean="0"/>
              <a:t>27/02/2024</a:t>
            </a:fld>
            <a:endParaRPr lang="en-GB"/>
          </a:p>
        </p:txBody>
      </p:sp>
      <p:sp>
        <p:nvSpPr>
          <p:cNvPr id="5" name="Footer Placeholder 4">
            <a:extLst>
              <a:ext uri="{FF2B5EF4-FFF2-40B4-BE49-F238E27FC236}">
                <a16:creationId xmlns:a16="http://schemas.microsoft.com/office/drawing/2014/main" id="{B3779BCE-733C-4232-B29E-438DE7DD4B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8315F7-9426-4C30-AF85-39F6BFB04449}"/>
              </a:ext>
            </a:extLst>
          </p:cNvPr>
          <p:cNvSpPr>
            <a:spLocks noGrp="1"/>
          </p:cNvSpPr>
          <p:nvPr>
            <p:ph type="sldNum" sz="quarter" idx="12"/>
          </p:nvPr>
        </p:nvSpPr>
        <p:spPr/>
        <p:txBody>
          <a:bodyPr/>
          <a:lstStyle/>
          <a:p>
            <a:fld id="{C6F29308-1679-46C8-891C-14ACFCF8D6A1}" type="slidenum">
              <a:rPr lang="en-GB" smtClean="0"/>
              <a:t>‹#›</a:t>
            </a:fld>
            <a:endParaRPr lang="en-GB"/>
          </a:p>
        </p:txBody>
      </p:sp>
    </p:spTree>
    <p:extLst>
      <p:ext uri="{BB962C8B-B14F-4D97-AF65-F5344CB8AC3E}">
        <p14:creationId xmlns:p14="http://schemas.microsoft.com/office/powerpoint/2010/main" val="409567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1A0B7-BA25-4EC8-8E3A-AA57C773E9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C671EE9-3635-44D2-8AC1-DCDD80EA850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93C6107-9FFA-45BB-95EB-BDD068278D5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4FC2E7C-46EC-4CA2-936A-359BDD23D11B}"/>
              </a:ext>
            </a:extLst>
          </p:cNvPr>
          <p:cNvSpPr>
            <a:spLocks noGrp="1"/>
          </p:cNvSpPr>
          <p:nvPr>
            <p:ph type="dt" sz="half" idx="10"/>
          </p:nvPr>
        </p:nvSpPr>
        <p:spPr/>
        <p:txBody>
          <a:bodyPr/>
          <a:lstStyle/>
          <a:p>
            <a:fld id="{31BD14FC-06CE-4861-970C-BB9A10C3894F}" type="datetimeFigureOut">
              <a:rPr lang="en-GB" smtClean="0"/>
              <a:t>27/02/2024</a:t>
            </a:fld>
            <a:endParaRPr lang="en-GB"/>
          </a:p>
        </p:txBody>
      </p:sp>
      <p:sp>
        <p:nvSpPr>
          <p:cNvPr id="6" name="Footer Placeholder 5">
            <a:extLst>
              <a:ext uri="{FF2B5EF4-FFF2-40B4-BE49-F238E27FC236}">
                <a16:creationId xmlns:a16="http://schemas.microsoft.com/office/drawing/2014/main" id="{8AF83CBA-2026-4687-8B14-A36989ACEDC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760C66-76D3-4EE7-86A6-DE27FC39E97E}"/>
              </a:ext>
            </a:extLst>
          </p:cNvPr>
          <p:cNvSpPr>
            <a:spLocks noGrp="1"/>
          </p:cNvSpPr>
          <p:nvPr>
            <p:ph type="sldNum" sz="quarter" idx="12"/>
          </p:nvPr>
        </p:nvSpPr>
        <p:spPr/>
        <p:txBody>
          <a:bodyPr/>
          <a:lstStyle/>
          <a:p>
            <a:fld id="{C6F29308-1679-46C8-891C-14ACFCF8D6A1}" type="slidenum">
              <a:rPr lang="en-GB" smtClean="0"/>
              <a:t>‹#›</a:t>
            </a:fld>
            <a:endParaRPr lang="en-GB"/>
          </a:p>
        </p:txBody>
      </p:sp>
    </p:spTree>
    <p:extLst>
      <p:ext uri="{BB962C8B-B14F-4D97-AF65-F5344CB8AC3E}">
        <p14:creationId xmlns:p14="http://schemas.microsoft.com/office/powerpoint/2010/main" val="2349743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C086E-4B44-414B-8B0B-0E057A0F083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F4FA30-C821-4F55-9B44-E6D1AE4B6B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55204C5-1FBE-4F28-AE8D-BF2E55BF75C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63BF44C-865D-42D6-BF76-536119F53A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4A1A887-5CCF-4EC3-BA81-F3B2C00B1F2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2DB0923-A03F-44A8-ACC7-F900A39548BD}"/>
              </a:ext>
            </a:extLst>
          </p:cNvPr>
          <p:cNvSpPr>
            <a:spLocks noGrp="1"/>
          </p:cNvSpPr>
          <p:nvPr>
            <p:ph type="dt" sz="half" idx="10"/>
          </p:nvPr>
        </p:nvSpPr>
        <p:spPr/>
        <p:txBody>
          <a:bodyPr/>
          <a:lstStyle/>
          <a:p>
            <a:fld id="{31BD14FC-06CE-4861-970C-BB9A10C3894F}" type="datetimeFigureOut">
              <a:rPr lang="en-GB" smtClean="0"/>
              <a:t>27/02/2024</a:t>
            </a:fld>
            <a:endParaRPr lang="en-GB"/>
          </a:p>
        </p:txBody>
      </p:sp>
      <p:sp>
        <p:nvSpPr>
          <p:cNvPr id="8" name="Footer Placeholder 7">
            <a:extLst>
              <a:ext uri="{FF2B5EF4-FFF2-40B4-BE49-F238E27FC236}">
                <a16:creationId xmlns:a16="http://schemas.microsoft.com/office/drawing/2014/main" id="{A69812FF-A3DA-459A-A59C-3854BB0BC7E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8F6BD51-677F-4CBF-A48E-A18FFFAC368E}"/>
              </a:ext>
            </a:extLst>
          </p:cNvPr>
          <p:cNvSpPr>
            <a:spLocks noGrp="1"/>
          </p:cNvSpPr>
          <p:nvPr>
            <p:ph type="sldNum" sz="quarter" idx="12"/>
          </p:nvPr>
        </p:nvSpPr>
        <p:spPr/>
        <p:txBody>
          <a:bodyPr/>
          <a:lstStyle/>
          <a:p>
            <a:fld id="{C6F29308-1679-46C8-891C-14ACFCF8D6A1}" type="slidenum">
              <a:rPr lang="en-GB" smtClean="0"/>
              <a:t>‹#›</a:t>
            </a:fld>
            <a:endParaRPr lang="en-GB"/>
          </a:p>
        </p:txBody>
      </p:sp>
    </p:spTree>
    <p:extLst>
      <p:ext uri="{BB962C8B-B14F-4D97-AF65-F5344CB8AC3E}">
        <p14:creationId xmlns:p14="http://schemas.microsoft.com/office/powerpoint/2010/main" val="2137700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D91C9-F13C-47DA-BE40-6D53B13C981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AB771BD-CADF-4B48-8C2C-23C2F27D1385}"/>
              </a:ext>
            </a:extLst>
          </p:cNvPr>
          <p:cNvSpPr>
            <a:spLocks noGrp="1"/>
          </p:cNvSpPr>
          <p:nvPr>
            <p:ph type="dt" sz="half" idx="10"/>
          </p:nvPr>
        </p:nvSpPr>
        <p:spPr/>
        <p:txBody>
          <a:bodyPr/>
          <a:lstStyle/>
          <a:p>
            <a:fld id="{31BD14FC-06CE-4861-970C-BB9A10C3894F}" type="datetimeFigureOut">
              <a:rPr lang="en-GB" smtClean="0"/>
              <a:t>27/02/2024</a:t>
            </a:fld>
            <a:endParaRPr lang="en-GB"/>
          </a:p>
        </p:txBody>
      </p:sp>
      <p:sp>
        <p:nvSpPr>
          <p:cNvPr id="4" name="Footer Placeholder 3">
            <a:extLst>
              <a:ext uri="{FF2B5EF4-FFF2-40B4-BE49-F238E27FC236}">
                <a16:creationId xmlns:a16="http://schemas.microsoft.com/office/drawing/2014/main" id="{9B25CF3C-AEFF-4BDA-B01D-A17719EFD9E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A6FC5DC-352E-4947-ACB9-F9C2D0C49627}"/>
              </a:ext>
            </a:extLst>
          </p:cNvPr>
          <p:cNvSpPr>
            <a:spLocks noGrp="1"/>
          </p:cNvSpPr>
          <p:nvPr>
            <p:ph type="sldNum" sz="quarter" idx="12"/>
          </p:nvPr>
        </p:nvSpPr>
        <p:spPr/>
        <p:txBody>
          <a:bodyPr/>
          <a:lstStyle/>
          <a:p>
            <a:fld id="{C6F29308-1679-46C8-891C-14ACFCF8D6A1}" type="slidenum">
              <a:rPr lang="en-GB" smtClean="0"/>
              <a:t>‹#›</a:t>
            </a:fld>
            <a:endParaRPr lang="en-GB"/>
          </a:p>
        </p:txBody>
      </p:sp>
    </p:spTree>
    <p:extLst>
      <p:ext uri="{BB962C8B-B14F-4D97-AF65-F5344CB8AC3E}">
        <p14:creationId xmlns:p14="http://schemas.microsoft.com/office/powerpoint/2010/main" val="3759165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E85DEA-D3B9-40EE-9E77-28E2644F7CD9}"/>
              </a:ext>
            </a:extLst>
          </p:cNvPr>
          <p:cNvSpPr>
            <a:spLocks noGrp="1"/>
          </p:cNvSpPr>
          <p:nvPr>
            <p:ph type="dt" sz="half" idx="10"/>
          </p:nvPr>
        </p:nvSpPr>
        <p:spPr/>
        <p:txBody>
          <a:bodyPr/>
          <a:lstStyle/>
          <a:p>
            <a:fld id="{31BD14FC-06CE-4861-970C-BB9A10C3894F}" type="datetimeFigureOut">
              <a:rPr lang="en-GB" smtClean="0"/>
              <a:t>27/02/2024</a:t>
            </a:fld>
            <a:endParaRPr lang="en-GB"/>
          </a:p>
        </p:txBody>
      </p:sp>
      <p:sp>
        <p:nvSpPr>
          <p:cNvPr id="3" name="Footer Placeholder 2">
            <a:extLst>
              <a:ext uri="{FF2B5EF4-FFF2-40B4-BE49-F238E27FC236}">
                <a16:creationId xmlns:a16="http://schemas.microsoft.com/office/drawing/2014/main" id="{A7E5A8D2-2BE3-46EE-B112-78BEC47C7DB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19EE43B-3A49-446B-B0EC-A14C58671ABE}"/>
              </a:ext>
            </a:extLst>
          </p:cNvPr>
          <p:cNvSpPr>
            <a:spLocks noGrp="1"/>
          </p:cNvSpPr>
          <p:nvPr>
            <p:ph type="sldNum" sz="quarter" idx="12"/>
          </p:nvPr>
        </p:nvSpPr>
        <p:spPr/>
        <p:txBody>
          <a:bodyPr/>
          <a:lstStyle/>
          <a:p>
            <a:fld id="{C6F29308-1679-46C8-891C-14ACFCF8D6A1}" type="slidenum">
              <a:rPr lang="en-GB" smtClean="0"/>
              <a:t>‹#›</a:t>
            </a:fld>
            <a:endParaRPr lang="en-GB"/>
          </a:p>
        </p:txBody>
      </p:sp>
    </p:spTree>
    <p:extLst>
      <p:ext uri="{BB962C8B-B14F-4D97-AF65-F5344CB8AC3E}">
        <p14:creationId xmlns:p14="http://schemas.microsoft.com/office/powerpoint/2010/main" val="954823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59305-A4C7-434E-9EE0-48FE7DAD25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39BC844-C530-47AD-877B-BC77BBB418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A13097D-F9E2-4E22-B70D-D0F5B355EC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AA3E8E0-350A-4712-A968-A0D6E61C078D}"/>
              </a:ext>
            </a:extLst>
          </p:cNvPr>
          <p:cNvSpPr>
            <a:spLocks noGrp="1"/>
          </p:cNvSpPr>
          <p:nvPr>
            <p:ph type="dt" sz="half" idx="10"/>
          </p:nvPr>
        </p:nvSpPr>
        <p:spPr/>
        <p:txBody>
          <a:bodyPr/>
          <a:lstStyle/>
          <a:p>
            <a:fld id="{31BD14FC-06CE-4861-970C-BB9A10C3894F}" type="datetimeFigureOut">
              <a:rPr lang="en-GB" smtClean="0"/>
              <a:t>27/02/2024</a:t>
            </a:fld>
            <a:endParaRPr lang="en-GB"/>
          </a:p>
        </p:txBody>
      </p:sp>
      <p:sp>
        <p:nvSpPr>
          <p:cNvPr id="6" name="Footer Placeholder 5">
            <a:extLst>
              <a:ext uri="{FF2B5EF4-FFF2-40B4-BE49-F238E27FC236}">
                <a16:creationId xmlns:a16="http://schemas.microsoft.com/office/drawing/2014/main" id="{EC5E61C2-95E7-47FF-B8FD-37167C614D0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A5B319A-56EB-4271-B9B7-15A6B4763155}"/>
              </a:ext>
            </a:extLst>
          </p:cNvPr>
          <p:cNvSpPr>
            <a:spLocks noGrp="1"/>
          </p:cNvSpPr>
          <p:nvPr>
            <p:ph type="sldNum" sz="quarter" idx="12"/>
          </p:nvPr>
        </p:nvSpPr>
        <p:spPr/>
        <p:txBody>
          <a:bodyPr/>
          <a:lstStyle/>
          <a:p>
            <a:fld id="{C6F29308-1679-46C8-891C-14ACFCF8D6A1}" type="slidenum">
              <a:rPr lang="en-GB" smtClean="0"/>
              <a:t>‹#›</a:t>
            </a:fld>
            <a:endParaRPr lang="en-GB"/>
          </a:p>
        </p:txBody>
      </p:sp>
    </p:spTree>
    <p:extLst>
      <p:ext uri="{BB962C8B-B14F-4D97-AF65-F5344CB8AC3E}">
        <p14:creationId xmlns:p14="http://schemas.microsoft.com/office/powerpoint/2010/main" val="564911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78229-BB4A-4CA9-BB26-B147550D81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AB2A4AF-D1B7-423D-B332-3F9A3C24A8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3D04D74-3FF8-48BE-BC3F-68EFEE88B0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3E070A8-E207-46C6-85BF-556B1DC6F66D}"/>
              </a:ext>
            </a:extLst>
          </p:cNvPr>
          <p:cNvSpPr>
            <a:spLocks noGrp="1"/>
          </p:cNvSpPr>
          <p:nvPr>
            <p:ph type="dt" sz="half" idx="10"/>
          </p:nvPr>
        </p:nvSpPr>
        <p:spPr/>
        <p:txBody>
          <a:bodyPr/>
          <a:lstStyle/>
          <a:p>
            <a:fld id="{31BD14FC-06CE-4861-970C-BB9A10C3894F}" type="datetimeFigureOut">
              <a:rPr lang="en-GB" smtClean="0"/>
              <a:t>27/02/2024</a:t>
            </a:fld>
            <a:endParaRPr lang="en-GB"/>
          </a:p>
        </p:txBody>
      </p:sp>
      <p:sp>
        <p:nvSpPr>
          <p:cNvPr id="6" name="Footer Placeholder 5">
            <a:extLst>
              <a:ext uri="{FF2B5EF4-FFF2-40B4-BE49-F238E27FC236}">
                <a16:creationId xmlns:a16="http://schemas.microsoft.com/office/drawing/2014/main" id="{C2C845F9-67E9-49A0-B8C8-0447C24CAC6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3A9D10-40B4-4DB1-B3E0-7856543C2412}"/>
              </a:ext>
            </a:extLst>
          </p:cNvPr>
          <p:cNvSpPr>
            <a:spLocks noGrp="1"/>
          </p:cNvSpPr>
          <p:nvPr>
            <p:ph type="sldNum" sz="quarter" idx="12"/>
          </p:nvPr>
        </p:nvSpPr>
        <p:spPr/>
        <p:txBody>
          <a:bodyPr/>
          <a:lstStyle/>
          <a:p>
            <a:fld id="{C6F29308-1679-46C8-891C-14ACFCF8D6A1}" type="slidenum">
              <a:rPr lang="en-GB" smtClean="0"/>
              <a:t>‹#›</a:t>
            </a:fld>
            <a:endParaRPr lang="en-GB"/>
          </a:p>
        </p:txBody>
      </p:sp>
    </p:spTree>
    <p:extLst>
      <p:ext uri="{BB962C8B-B14F-4D97-AF65-F5344CB8AC3E}">
        <p14:creationId xmlns:p14="http://schemas.microsoft.com/office/powerpoint/2010/main" val="1294679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37B55-102D-4D49-AA98-B4A0B7C7665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AD9405-24AF-4029-89D6-7C4A99332FA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43ED3B-1C54-4E60-A8C0-30D037F5EC03}"/>
              </a:ext>
            </a:extLst>
          </p:cNvPr>
          <p:cNvSpPr>
            <a:spLocks noGrp="1"/>
          </p:cNvSpPr>
          <p:nvPr>
            <p:ph type="dt" sz="half" idx="10"/>
          </p:nvPr>
        </p:nvSpPr>
        <p:spPr/>
        <p:txBody>
          <a:bodyPr/>
          <a:lstStyle/>
          <a:p>
            <a:fld id="{31BD14FC-06CE-4861-970C-BB9A10C3894F}" type="datetimeFigureOut">
              <a:rPr lang="en-GB" smtClean="0"/>
              <a:t>27/02/2024</a:t>
            </a:fld>
            <a:endParaRPr lang="en-GB"/>
          </a:p>
        </p:txBody>
      </p:sp>
      <p:sp>
        <p:nvSpPr>
          <p:cNvPr id="5" name="Footer Placeholder 4">
            <a:extLst>
              <a:ext uri="{FF2B5EF4-FFF2-40B4-BE49-F238E27FC236}">
                <a16:creationId xmlns:a16="http://schemas.microsoft.com/office/drawing/2014/main" id="{F16FF627-656D-43A4-BE03-B5AC0C68F5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5F5E43-3DB5-43CA-B58F-3481E215372B}"/>
              </a:ext>
            </a:extLst>
          </p:cNvPr>
          <p:cNvSpPr>
            <a:spLocks noGrp="1"/>
          </p:cNvSpPr>
          <p:nvPr>
            <p:ph type="sldNum" sz="quarter" idx="12"/>
          </p:nvPr>
        </p:nvSpPr>
        <p:spPr/>
        <p:txBody>
          <a:bodyPr/>
          <a:lstStyle/>
          <a:p>
            <a:fld id="{C6F29308-1679-46C8-891C-14ACFCF8D6A1}" type="slidenum">
              <a:rPr lang="en-GB" smtClean="0"/>
              <a:t>‹#›</a:t>
            </a:fld>
            <a:endParaRPr lang="en-GB"/>
          </a:p>
        </p:txBody>
      </p:sp>
    </p:spTree>
    <p:extLst>
      <p:ext uri="{BB962C8B-B14F-4D97-AF65-F5344CB8AC3E}">
        <p14:creationId xmlns:p14="http://schemas.microsoft.com/office/powerpoint/2010/main" val="2916744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4DF5B1-0770-471F-9BF0-FD495AD2803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0B21D06-6F1E-4F60-8582-D2858FED834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6F8C05-0DC9-4519-B4CC-E9065039AF69}"/>
              </a:ext>
            </a:extLst>
          </p:cNvPr>
          <p:cNvSpPr>
            <a:spLocks noGrp="1"/>
          </p:cNvSpPr>
          <p:nvPr>
            <p:ph type="dt" sz="half" idx="10"/>
          </p:nvPr>
        </p:nvSpPr>
        <p:spPr/>
        <p:txBody>
          <a:bodyPr/>
          <a:lstStyle/>
          <a:p>
            <a:fld id="{31BD14FC-06CE-4861-970C-BB9A10C3894F}" type="datetimeFigureOut">
              <a:rPr lang="en-GB" smtClean="0"/>
              <a:t>27/02/2024</a:t>
            </a:fld>
            <a:endParaRPr lang="en-GB"/>
          </a:p>
        </p:txBody>
      </p:sp>
      <p:sp>
        <p:nvSpPr>
          <p:cNvPr id="5" name="Footer Placeholder 4">
            <a:extLst>
              <a:ext uri="{FF2B5EF4-FFF2-40B4-BE49-F238E27FC236}">
                <a16:creationId xmlns:a16="http://schemas.microsoft.com/office/drawing/2014/main" id="{A5AE2829-7171-4A52-8895-37C55008A6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F90E59-FBDB-44FA-B587-457273806647}"/>
              </a:ext>
            </a:extLst>
          </p:cNvPr>
          <p:cNvSpPr>
            <a:spLocks noGrp="1"/>
          </p:cNvSpPr>
          <p:nvPr>
            <p:ph type="sldNum" sz="quarter" idx="12"/>
          </p:nvPr>
        </p:nvSpPr>
        <p:spPr/>
        <p:txBody>
          <a:bodyPr/>
          <a:lstStyle/>
          <a:p>
            <a:fld id="{C6F29308-1679-46C8-891C-14ACFCF8D6A1}" type="slidenum">
              <a:rPr lang="en-GB" smtClean="0"/>
              <a:t>‹#›</a:t>
            </a:fld>
            <a:endParaRPr lang="en-GB"/>
          </a:p>
        </p:txBody>
      </p:sp>
    </p:spTree>
    <p:extLst>
      <p:ext uri="{BB962C8B-B14F-4D97-AF65-F5344CB8AC3E}">
        <p14:creationId xmlns:p14="http://schemas.microsoft.com/office/powerpoint/2010/main" val="3072925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7030A0"/>
            </a:gs>
            <a:gs pos="66000">
              <a:schemeClr val="accent1">
                <a:lumMod val="45000"/>
                <a:lumOff val="55000"/>
              </a:schemeClr>
            </a:gs>
            <a:gs pos="23000">
              <a:schemeClr val="accent1">
                <a:lumMod val="45000"/>
                <a:lumOff val="55000"/>
              </a:schemeClr>
            </a:gs>
            <a:gs pos="78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873FD8-B597-4131-BA7A-D74A9AF422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071E154-94A5-4330-B632-C86E7C732B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714DD9-D19D-467A-B61F-F4C35E8E85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BD14FC-06CE-4861-970C-BB9A10C3894F}" type="datetimeFigureOut">
              <a:rPr lang="en-GB" smtClean="0"/>
              <a:t>27/02/2024</a:t>
            </a:fld>
            <a:endParaRPr lang="en-GB"/>
          </a:p>
        </p:txBody>
      </p:sp>
      <p:sp>
        <p:nvSpPr>
          <p:cNvPr id="5" name="Footer Placeholder 4">
            <a:extLst>
              <a:ext uri="{FF2B5EF4-FFF2-40B4-BE49-F238E27FC236}">
                <a16:creationId xmlns:a16="http://schemas.microsoft.com/office/drawing/2014/main" id="{A2CA2E51-9F38-47E5-9A2F-8F5F061F0F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5FE60AB-9E94-40B1-B8EE-FA7BF8C2DE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F29308-1679-46C8-891C-14ACFCF8D6A1}" type="slidenum">
              <a:rPr lang="en-GB" smtClean="0"/>
              <a:t>‹#›</a:t>
            </a:fld>
            <a:endParaRPr lang="en-GB"/>
          </a:p>
        </p:txBody>
      </p:sp>
    </p:spTree>
    <p:extLst>
      <p:ext uri="{BB962C8B-B14F-4D97-AF65-F5344CB8AC3E}">
        <p14:creationId xmlns:p14="http://schemas.microsoft.com/office/powerpoint/2010/main" val="4266490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EF8D8-3788-40F3-AEA2-3DEEC26B163B}"/>
              </a:ext>
            </a:extLst>
          </p:cNvPr>
          <p:cNvSpPr>
            <a:spLocks noGrp="1"/>
          </p:cNvSpPr>
          <p:nvPr>
            <p:ph type="ctrTitle"/>
          </p:nvPr>
        </p:nvSpPr>
        <p:spPr/>
        <p:txBody>
          <a:bodyPr/>
          <a:lstStyle/>
          <a:p>
            <a:r>
              <a:rPr lang="en-GB" b="1" u="sng" cap="small" dirty="0">
                <a:solidFill>
                  <a:srgbClr val="7030A0"/>
                </a:solidFill>
                <a:latin typeface="Candara" panose="020E0502030303020204" pitchFamily="34" charset="0"/>
                <a:cs typeface="Calibri" panose="020F0502020204030204" pitchFamily="34" charset="0"/>
              </a:rPr>
              <a:t>Illegal Workers and </a:t>
            </a:r>
            <a:br>
              <a:rPr lang="en-GB" b="1" u="sng" cap="small" dirty="0">
                <a:latin typeface="Candara" panose="020E0502030303020204" pitchFamily="34" charset="0"/>
                <a:cs typeface="Calibri" panose="020F0502020204030204" pitchFamily="34" charset="0"/>
              </a:rPr>
            </a:br>
            <a:r>
              <a:rPr lang="en-GB" b="1" u="sng" cap="small" dirty="0">
                <a:solidFill>
                  <a:srgbClr val="7030A0"/>
                </a:solidFill>
                <a:latin typeface="Candara" panose="020E0502030303020204" pitchFamily="34" charset="0"/>
                <a:cs typeface="Calibri" panose="020F0502020204030204" pitchFamily="34" charset="0"/>
              </a:rPr>
              <a:t>Licensed Premises</a:t>
            </a:r>
            <a:endParaRPr lang="en-GB" b="1" dirty="0">
              <a:solidFill>
                <a:srgbClr val="7030A0"/>
              </a:solidFill>
            </a:endParaRPr>
          </a:p>
        </p:txBody>
      </p:sp>
      <p:sp>
        <p:nvSpPr>
          <p:cNvPr id="3" name="Subtitle 2">
            <a:extLst>
              <a:ext uri="{FF2B5EF4-FFF2-40B4-BE49-F238E27FC236}">
                <a16:creationId xmlns:a16="http://schemas.microsoft.com/office/drawing/2014/main" id="{9866E760-D84B-4F8D-AB09-5414CDC3C66D}"/>
              </a:ext>
            </a:extLst>
          </p:cNvPr>
          <p:cNvSpPr>
            <a:spLocks noGrp="1"/>
          </p:cNvSpPr>
          <p:nvPr>
            <p:ph type="subTitle" idx="1"/>
          </p:nvPr>
        </p:nvSpPr>
        <p:spPr/>
        <p:txBody>
          <a:bodyPr>
            <a:normAutofit fontScale="92500" lnSpcReduction="10000"/>
          </a:bodyPr>
          <a:lstStyle/>
          <a:p>
            <a:endParaRPr lang="en-GB" sz="3600" b="1" dirty="0">
              <a:latin typeface="Candara" panose="020E0502030303020204" pitchFamily="34" charset="0"/>
            </a:endParaRPr>
          </a:p>
          <a:p>
            <a:r>
              <a:rPr lang="en-GB" sz="3600" b="1" dirty="0">
                <a:solidFill>
                  <a:srgbClr val="7030A0"/>
                </a:solidFill>
                <a:latin typeface="Candara" panose="020E0502030303020204" pitchFamily="34" charset="0"/>
              </a:rPr>
              <a:t>David Dadds JP</a:t>
            </a:r>
          </a:p>
          <a:p>
            <a:r>
              <a:rPr lang="en-GB" sz="3600" b="1" dirty="0">
                <a:solidFill>
                  <a:srgbClr val="7030A0"/>
                </a:solidFill>
                <a:latin typeface="Candara" panose="020E0502030303020204" pitchFamily="34" charset="0"/>
              </a:rPr>
              <a:t>Barrister, Solicitor-Advocate - Dadds LLP </a:t>
            </a:r>
          </a:p>
          <a:p>
            <a:endParaRPr lang="en-GB" dirty="0"/>
          </a:p>
        </p:txBody>
      </p:sp>
      <p:pic>
        <p:nvPicPr>
          <p:cNvPr id="5" name="Picture 4">
            <a:extLst>
              <a:ext uri="{FF2B5EF4-FFF2-40B4-BE49-F238E27FC236}">
                <a16:creationId xmlns:a16="http://schemas.microsoft.com/office/drawing/2014/main" id="{C2AB2BCC-7DCF-4D54-8BAC-A2A34FBD32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451718"/>
            <a:ext cx="2143639" cy="822769"/>
          </a:xfrm>
          <a:prstGeom prst="rect">
            <a:avLst/>
          </a:prstGeom>
        </p:spPr>
      </p:pic>
    </p:spTree>
    <p:extLst>
      <p:ext uri="{BB962C8B-B14F-4D97-AF65-F5344CB8AC3E}">
        <p14:creationId xmlns:p14="http://schemas.microsoft.com/office/powerpoint/2010/main" val="727508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63D37-3518-41AB-82A0-057238F5EA88}"/>
              </a:ext>
            </a:extLst>
          </p:cNvPr>
          <p:cNvSpPr>
            <a:spLocks noGrp="1"/>
          </p:cNvSpPr>
          <p:nvPr>
            <p:ph type="ctrTitle"/>
          </p:nvPr>
        </p:nvSpPr>
        <p:spPr>
          <a:xfrm>
            <a:off x="1524000" y="1401338"/>
            <a:ext cx="9144000" cy="1546578"/>
          </a:xfrm>
        </p:spPr>
        <p:txBody>
          <a:bodyPr>
            <a:normAutofit fontScale="90000"/>
          </a:bodyPr>
          <a:lstStyle/>
          <a:p>
            <a:r>
              <a:rPr lang="en-GB" b="1" u="sng" dirty="0">
                <a:solidFill>
                  <a:srgbClr val="7030A0"/>
                </a:solidFill>
                <a:latin typeface="Candara" panose="020E0502030303020204" pitchFamily="34" charset="0"/>
              </a:rPr>
              <a:t>INTRODUCTION</a:t>
            </a:r>
            <a:br>
              <a:rPr lang="en-GB" dirty="0"/>
            </a:br>
            <a:br>
              <a:rPr lang="en-GB" dirty="0"/>
            </a:br>
            <a:r>
              <a:rPr lang="en-GB" sz="5300" dirty="0"/>
              <a:t>WHAT’S AT RISK TO A LICENSEE?</a:t>
            </a:r>
          </a:p>
        </p:txBody>
      </p:sp>
      <p:sp>
        <p:nvSpPr>
          <p:cNvPr id="3" name="Subtitle 2">
            <a:extLst>
              <a:ext uri="{FF2B5EF4-FFF2-40B4-BE49-F238E27FC236}">
                <a16:creationId xmlns:a16="http://schemas.microsoft.com/office/drawing/2014/main" id="{77A107E2-6603-4114-971E-1CC1CFAEC205}"/>
              </a:ext>
            </a:extLst>
          </p:cNvPr>
          <p:cNvSpPr>
            <a:spLocks noGrp="1"/>
          </p:cNvSpPr>
          <p:nvPr>
            <p:ph type="subTitle" idx="1"/>
          </p:nvPr>
        </p:nvSpPr>
        <p:spPr>
          <a:xfrm>
            <a:off x="1524000" y="3234519"/>
            <a:ext cx="9144000" cy="2023281"/>
          </a:xfrm>
        </p:spPr>
        <p:txBody>
          <a:bodyPr/>
          <a:lstStyle/>
          <a:p>
            <a:pPr algn="l"/>
            <a:r>
              <a:rPr lang="en-GB" dirty="0"/>
              <a:t>Employing a person who is disqualified from that work by reason of their immigration status in the UK is a crime.  </a:t>
            </a:r>
            <a:r>
              <a:rPr lang="en-GB" b="1" dirty="0"/>
              <a:t>It is expected that revocation of the licence – even in the first instance – should be seriously considered, at a review hearing.</a:t>
            </a:r>
            <a:endParaRPr lang="en-GB" dirty="0"/>
          </a:p>
        </p:txBody>
      </p:sp>
      <p:pic>
        <p:nvPicPr>
          <p:cNvPr id="4" name="Picture 3">
            <a:extLst>
              <a:ext uri="{FF2B5EF4-FFF2-40B4-BE49-F238E27FC236}">
                <a16:creationId xmlns:a16="http://schemas.microsoft.com/office/drawing/2014/main" id="{13DD29F1-F9BA-47F6-A08C-02497DCBAC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303614"/>
            <a:ext cx="2143639" cy="822769"/>
          </a:xfrm>
          <a:prstGeom prst="rect">
            <a:avLst/>
          </a:prstGeom>
        </p:spPr>
      </p:pic>
    </p:spTree>
    <p:extLst>
      <p:ext uri="{BB962C8B-B14F-4D97-AF65-F5344CB8AC3E}">
        <p14:creationId xmlns:p14="http://schemas.microsoft.com/office/powerpoint/2010/main" val="653320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6D196F-F879-43A6-8AFE-DCEEF195A9F3}"/>
              </a:ext>
            </a:extLst>
          </p:cNvPr>
          <p:cNvSpPr>
            <a:spLocks noGrp="1"/>
          </p:cNvSpPr>
          <p:nvPr>
            <p:ph idx="1"/>
          </p:nvPr>
        </p:nvSpPr>
        <p:spPr>
          <a:xfrm>
            <a:off x="838200" y="1627093"/>
            <a:ext cx="10515600" cy="4549869"/>
          </a:xfrm>
        </p:spPr>
        <p:txBody>
          <a:bodyPr>
            <a:noAutofit/>
          </a:bodyPr>
          <a:lstStyle/>
          <a:p>
            <a:pPr marL="0" indent="0">
              <a:buNone/>
            </a:pPr>
            <a:r>
              <a:rPr lang="en-GB" altLang="en-US" sz="3600" dirty="0">
                <a:solidFill>
                  <a:schemeClr val="tx1"/>
                </a:solidFill>
                <a:latin typeface="Candara" panose="020E0502030303020204" pitchFamily="34" charset="0"/>
              </a:rPr>
              <a:t>The prevention of crime includes the prevention of immigration crime including the prevention of illegal working in licensed premises.</a:t>
            </a:r>
          </a:p>
          <a:p>
            <a:pPr marL="0" indent="0">
              <a:buNone/>
            </a:pPr>
            <a:r>
              <a:rPr lang="en-GB" altLang="en-US" sz="3600" dirty="0">
                <a:solidFill>
                  <a:schemeClr val="tx1"/>
                </a:solidFill>
                <a:latin typeface="Candara" panose="020E0502030303020204" pitchFamily="34" charset="0"/>
              </a:rPr>
              <a:t> </a:t>
            </a:r>
          </a:p>
          <a:p>
            <a:pPr marL="0" indent="0" algn="ctr">
              <a:buNone/>
            </a:pPr>
            <a:r>
              <a:rPr lang="en-GB" altLang="en-US" sz="3600" dirty="0">
                <a:solidFill>
                  <a:schemeClr val="tx1"/>
                </a:solidFill>
                <a:latin typeface="Candara" panose="020E0502030303020204" pitchFamily="34" charset="0"/>
              </a:rPr>
              <a:t>“</a:t>
            </a:r>
            <a:r>
              <a:rPr lang="en-GB" altLang="en-US" sz="3600" i="1" dirty="0">
                <a:solidFill>
                  <a:schemeClr val="tx1"/>
                </a:solidFill>
                <a:latin typeface="Candara" panose="020E0502030303020204" pitchFamily="34" charset="0"/>
              </a:rPr>
              <a:t>About 60% of all civil penalties for illegal working served in the UK were issued in the retail, hotel, restaurant and leisure industry sectors…” </a:t>
            </a:r>
          </a:p>
          <a:p>
            <a:pPr marL="0" indent="0" algn="ctr">
              <a:buNone/>
            </a:pPr>
            <a:endParaRPr lang="en-GB" altLang="en-US" sz="3600" u="sng" dirty="0">
              <a:latin typeface="Candara" panose="020E0502030303020204" pitchFamily="34" charset="0"/>
            </a:endParaRPr>
          </a:p>
        </p:txBody>
      </p:sp>
      <p:sp>
        <p:nvSpPr>
          <p:cNvPr id="4" name="Rectangle 2">
            <a:extLst>
              <a:ext uri="{FF2B5EF4-FFF2-40B4-BE49-F238E27FC236}">
                <a16:creationId xmlns:a16="http://schemas.microsoft.com/office/drawing/2014/main" id="{98F2F505-D0C8-48B1-A496-6E73C181A95B}"/>
              </a:ext>
            </a:extLst>
          </p:cNvPr>
          <p:cNvSpPr>
            <a:spLocks noGrp="1" noChangeArrowheads="1"/>
          </p:cNvSpPr>
          <p:nvPr>
            <p:ph type="title"/>
          </p:nvPr>
        </p:nvSpPr>
        <p:spPr>
          <a:xfrm>
            <a:off x="838200" y="492777"/>
            <a:ext cx="10515600" cy="946055"/>
          </a:xfrm>
        </p:spPr>
        <p:txBody>
          <a:bodyPr>
            <a:noAutofit/>
          </a:bodyPr>
          <a:lstStyle/>
          <a:p>
            <a:pPr algn="ctr" eaLnBrk="1" hangingPunct="1">
              <a:defRPr/>
            </a:pPr>
            <a:r>
              <a:rPr lang="en-US" sz="4800" b="1" cap="small" dirty="0">
                <a:solidFill>
                  <a:srgbClr val="7030A0"/>
                </a:solidFill>
                <a:latin typeface="Candara" panose="020E0502030303020204" pitchFamily="34" charset="0"/>
              </a:rPr>
              <a:t>LICENSING OBJECTIVES</a:t>
            </a:r>
          </a:p>
        </p:txBody>
      </p:sp>
      <p:pic>
        <p:nvPicPr>
          <p:cNvPr id="5" name="Picture 4">
            <a:extLst>
              <a:ext uri="{FF2B5EF4-FFF2-40B4-BE49-F238E27FC236}">
                <a16:creationId xmlns:a16="http://schemas.microsoft.com/office/drawing/2014/main" id="{83A71CD0-4A91-47F8-95AF-223E1BC1E3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542454"/>
            <a:ext cx="2143639" cy="822769"/>
          </a:xfrm>
          <a:prstGeom prst="rect">
            <a:avLst/>
          </a:prstGeom>
        </p:spPr>
      </p:pic>
    </p:spTree>
    <p:extLst>
      <p:ext uri="{BB962C8B-B14F-4D97-AF65-F5344CB8AC3E}">
        <p14:creationId xmlns:p14="http://schemas.microsoft.com/office/powerpoint/2010/main" val="2261627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1A19B-0033-4D88-A7A8-A3916B6CC164}"/>
              </a:ext>
            </a:extLst>
          </p:cNvPr>
          <p:cNvSpPr>
            <a:spLocks noGrp="1"/>
          </p:cNvSpPr>
          <p:nvPr>
            <p:ph type="title"/>
          </p:nvPr>
        </p:nvSpPr>
        <p:spPr/>
        <p:txBody>
          <a:bodyPr>
            <a:normAutofit/>
          </a:bodyPr>
          <a:lstStyle/>
          <a:p>
            <a:pPr algn="ctr"/>
            <a:r>
              <a:rPr lang="en-GB" sz="4000" b="1" dirty="0">
                <a:solidFill>
                  <a:srgbClr val="7030A0"/>
                </a:solidFill>
                <a:latin typeface="Candara" panose="020E0502030303020204" pitchFamily="34" charset="0"/>
              </a:rPr>
              <a:t>CIVIL PENALTIES – NOW A RELEVANT OFFENCE</a:t>
            </a:r>
          </a:p>
        </p:txBody>
      </p:sp>
      <p:sp>
        <p:nvSpPr>
          <p:cNvPr id="3" name="Content Placeholder 2">
            <a:extLst>
              <a:ext uri="{FF2B5EF4-FFF2-40B4-BE49-F238E27FC236}">
                <a16:creationId xmlns:a16="http://schemas.microsoft.com/office/drawing/2014/main" id="{93CE395E-F598-4CCF-872A-7FAFD8E74F8A}"/>
              </a:ext>
            </a:extLst>
          </p:cNvPr>
          <p:cNvSpPr>
            <a:spLocks noGrp="1"/>
          </p:cNvSpPr>
          <p:nvPr>
            <p:ph idx="1"/>
          </p:nvPr>
        </p:nvSpPr>
        <p:spPr>
          <a:xfrm>
            <a:off x="838200" y="1546412"/>
            <a:ext cx="10515600" cy="4630551"/>
          </a:xfrm>
        </p:spPr>
        <p:txBody>
          <a:bodyPr>
            <a:normAutofit lnSpcReduction="10000"/>
          </a:bodyPr>
          <a:lstStyle/>
          <a:p>
            <a:r>
              <a:rPr lang="en-GB" u="sng" dirty="0"/>
              <a:t>Civil penalties received after 6 April 2017 for immigration matters are treated in the same way as relevant offences</a:t>
            </a:r>
            <a:r>
              <a:rPr lang="en-GB" dirty="0"/>
              <a:t>. </a:t>
            </a:r>
          </a:p>
          <a:p>
            <a:r>
              <a:rPr lang="en-GB" dirty="0"/>
              <a:t>Licensing authorities are required to notify the Home Office Immigration Enforcement Team when an applicant declares that they have been issued with an immigration penalty. </a:t>
            </a:r>
          </a:p>
          <a:p>
            <a:r>
              <a:rPr lang="en-GB" dirty="0"/>
              <a:t>The Home Office may object to an application on grounds that granting the personal licence would be prejudicial to the prevention of illegal working in licensed premises. </a:t>
            </a:r>
          </a:p>
          <a:p>
            <a:r>
              <a:rPr lang="en-GB" dirty="0"/>
              <a:t>Civil penalties received before 6 April 2017 cannot be taken into account in respect of grant, revocation or suspension of a personal licence.</a:t>
            </a:r>
          </a:p>
        </p:txBody>
      </p:sp>
      <p:pic>
        <p:nvPicPr>
          <p:cNvPr id="4" name="Picture 3">
            <a:extLst>
              <a:ext uri="{FF2B5EF4-FFF2-40B4-BE49-F238E27FC236}">
                <a16:creationId xmlns:a16="http://schemas.microsoft.com/office/drawing/2014/main" id="{84DDEECE-1789-4EAB-9EC4-DE6D664034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670106"/>
            <a:ext cx="2143639" cy="822769"/>
          </a:xfrm>
          <a:prstGeom prst="rect">
            <a:avLst/>
          </a:prstGeom>
        </p:spPr>
      </p:pic>
    </p:spTree>
    <p:extLst>
      <p:ext uri="{BB962C8B-B14F-4D97-AF65-F5344CB8AC3E}">
        <p14:creationId xmlns:p14="http://schemas.microsoft.com/office/powerpoint/2010/main" val="85856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A8484-2FBF-4FB2-9095-7C49F93E0BD6}"/>
              </a:ext>
            </a:extLst>
          </p:cNvPr>
          <p:cNvSpPr>
            <a:spLocks noGrp="1"/>
          </p:cNvSpPr>
          <p:nvPr>
            <p:ph type="title"/>
          </p:nvPr>
        </p:nvSpPr>
        <p:spPr>
          <a:xfrm>
            <a:off x="838200" y="309282"/>
            <a:ext cx="10515600" cy="1381406"/>
          </a:xfrm>
        </p:spPr>
        <p:txBody>
          <a:bodyPr/>
          <a:lstStyle/>
          <a:p>
            <a:pPr algn="ctr"/>
            <a:r>
              <a:rPr lang="en-US" sz="4800" b="1" u="sng" dirty="0">
                <a:solidFill>
                  <a:srgbClr val="7030A0"/>
                </a:solidFill>
                <a:latin typeface="Candara" pitchFamily="34" charset="0"/>
              </a:rPr>
              <a:t>GUIDANCE AND REVIEWS</a:t>
            </a:r>
            <a:endParaRPr lang="en-GB" b="1" dirty="0">
              <a:solidFill>
                <a:srgbClr val="7030A0"/>
              </a:solidFill>
            </a:endParaRPr>
          </a:p>
        </p:txBody>
      </p:sp>
      <p:sp>
        <p:nvSpPr>
          <p:cNvPr id="3" name="Content Placeholder 2">
            <a:extLst>
              <a:ext uri="{FF2B5EF4-FFF2-40B4-BE49-F238E27FC236}">
                <a16:creationId xmlns:a16="http://schemas.microsoft.com/office/drawing/2014/main" id="{3FD8E6D1-24AA-44AD-9D2F-F7132DC8CC50}"/>
              </a:ext>
            </a:extLst>
          </p:cNvPr>
          <p:cNvSpPr>
            <a:spLocks noGrp="1"/>
          </p:cNvSpPr>
          <p:nvPr>
            <p:ph idx="1"/>
          </p:nvPr>
        </p:nvSpPr>
        <p:spPr>
          <a:xfrm>
            <a:off x="838200" y="2111187"/>
            <a:ext cx="10515600" cy="4065775"/>
          </a:xfrm>
        </p:spPr>
        <p:txBody>
          <a:bodyPr/>
          <a:lstStyle/>
          <a:p>
            <a:pPr>
              <a:buFontTx/>
              <a:buChar char="•"/>
            </a:pPr>
            <a:r>
              <a:rPr lang="en-GB" altLang="en-US" sz="3200" b="1" dirty="0">
                <a:solidFill>
                  <a:schemeClr val="tx1"/>
                </a:solidFill>
                <a:latin typeface="Candara" panose="020E0502030303020204" pitchFamily="34" charset="0"/>
              </a:rPr>
              <a:t> Licensing Act 2003, s.182 Guidance (April 2017)</a:t>
            </a:r>
          </a:p>
          <a:p>
            <a:pPr marL="0" indent="0">
              <a:buNone/>
            </a:pPr>
            <a:endParaRPr lang="en-GB" altLang="en-US" sz="3200" b="1" dirty="0">
              <a:latin typeface="Candara" panose="020E0502030303020204" pitchFamily="34" charset="0"/>
            </a:endParaRPr>
          </a:p>
          <a:p>
            <a:pPr marL="0" indent="0" algn="ctr">
              <a:buNone/>
            </a:pPr>
            <a:r>
              <a:rPr lang="en-GB" altLang="en-US" sz="3200" b="1" dirty="0">
                <a:latin typeface="Candara" panose="020E0502030303020204" pitchFamily="34" charset="0"/>
              </a:rPr>
              <a:t>“All employers, irrespective of size or sector, are required to prevent the employment of illegal workers”.</a:t>
            </a:r>
          </a:p>
          <a:p>
            <a:pPr marL="0" indent="0" algn="ctr">
              <a:buNone/>
            </a:pPr>
            <a:endParaRPr lang="en-GB" altLang="en-US" sz="3200" b="1" dirty="0">
              <a:latin typeface="Candara" panose="020E0502030303020204" pitchFamily="34" charset="0"/>
            </a:endParaRPr>
          </a:p>
          <a:p>
            <a:pPr marL="0" indent="0" algn="ctr">
              <a:buNone/>
            </a:pPr>
            <a:endParaRPr lang="en-GB" altLang="en-US" sz="4000" b="1" dirty="0">
              <a:latin typeface="Candara" panose="020E0502030303020204" pitchFamily="34" charset="0"/>
            </a:endParaRPr>
          </a:p>
          <a:p>
            <a:pPr marL="0" indent="0">
              <a:buNone/>
            </a:pPr>
            <a:endParaRPr lang="en-GB" dirty="0"/>
          </a:p>
        </p:txBody>
      </p:sp>
      <p:pic>
        <p:nvPicPr>
          <p:cNvPr id="4" name="Picture 3">
            <a:extLst>
              <a:ext uri="{FF2B5EF4-FFF2-40B4-BE49-F238E27FC236}">
                <a16:creationId xmlns:a16="http://schemas.microsoft.com/office/drawing/2014/main" id="{7566A8A9-E32C-477F-9121-AA84A6435A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354193"/>
            <a:ext cx="2143639" cy="822769"/>
          </a:xfrm>
          <a:prstGeom prst="rect">
            <a:avLst/>
          </a:prstGeom>
        </p:spPr>
      </p:pic>
    </p:spTree>
    <p:extLst>
      <p:ext uri="{BB962C8B-B14F-4D97-AF65-F5344CB8AC3E}">
        <p14:creationId xmlns:p14="http://schemas.microsoft.com/office/powerpoint/2010/main" val="3663197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5C7F0-3952-4112-AD51-B077031A1779}"/>
              </a:ext>
            </a:extLst>
          </p:cNvPr>
          <p:cNvSpPr>
            <a:spLocks noGrp="1"/>
          </p:cNvSpPr>
          <p:nvPr>
            <p:ph type="title"/>
          </p:nvPr>
        </p:nvSpPr>
        <p:spPr/>
        <p:txBody>
          <a:bodyPr>
            <a:normAutofit/>
          </a:bodyPr>
          <a:lstStyle/>
          <a:p>
            <a:pPr algn="ctr"/>
            <a:r>
              <a:rPr lang="en-GB" sz="4800" b="1" dirty="0">
                <a:solidFill>
                  <a:srgbClr val="7030A0"/>
                </a:solidFill>
                <a:latin typeface="Candara" panose="020E0502030303020204" pitchFamily="34" charset="0"/>
              </a:rPr>
              <a:t>ENTITLEMENT TO WORK</a:t>
            </a:r>
          </a:p>
        </p:txBody>
      </p:sp>
      <p:sp>
        <p:nvSpPr>
          <p:cNvPr id="3" name="Content Placeholder 2">
            <a:extLst>
              <a:ext uri="{FF2B5EF4-FFF2-40B4-BE49-F238E27FC236}">
                <a16:creationId xmlns:a16="http://schemas.microsoft.com/office/drawing/2014/main" id="{0E5BB122-5E6A-43EF-846D-D899063F3454}"/>
              </a:ext>
            </a:extLst>
          </p:cNvPr>
          <p:cNvSpPr>
            <a:spLocks noGrp="1"/>
          </p:cNvSpPr>
          <p:nvPr>
            <p:ph idx="1"/>
          </p:nvPr>
        </p:nvSpPr>
        <p:spPr/>
        <p:txBody>
          <a:bodyPr/>
          <a:lstStyle/>
          <a:p>
            <a:pPr marL="0" indent="0">
              <a:buNone/>
            </a:pPr>
            <a:r>
              <a:rPr lang="en-GB" dirty="0"/>
              <a:t>In the UK applying for a premises licence or personal licence you must demonstrate an entitlement to work in the UK.  </a:t>
            </a:r>
          </a:p>
          <a:p>
            <a:pPr marL="0" indent="0">
              <a:buNone/>
            </a:pPr>
            <a:endParaRPr lang="en-GB" dirty="0"/>
          </a:p>
          <a:p>
            <a:pPr marL="0" indent="0">
              <a:buNone/>
            </a:pPr>
            <a:r>
              <a:rPr lang="en-GB" dirty="0"/>
              <a:t>The Immigration Act 2016 amended the Licensing Act 2003 with effect from 6 April 2017 so that an application made on or after that date by someone who is not entitled to work in the UK </a:t>
            </a:r>
            <a:r>
              <a:rPr lang="en-GB" b="1" u="sng" dirty="0"/>
              <a:t>must be rejected.</a:t>
            </a:r>
            <a:endParaRPr lang="en-GB" dirty="0"/>
          </a:p>
        </p:txBody>
      </p:sp>
      <p:pic>
        <p:nvPicPr>
          <p:cNvPr id="4" name="Picture 3">
            <a:extLst>
              <a:ext uri="{FF2B5EF4-FFF2-40B4-BE49-F238E27FC236}">
                <a16:creationId xmlns:a16="http://schemas.microsoft.com/office/drawing/2014/main" id="{B2F0A814-101D-487B-8421-E0AB8B9FD4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354194"/>
            <a:ext cx="2143639" cy="822769"/>
          </a:xfrm>
          <a:prstGeom prst="rect">
            <a:avLst/>
          </a:prstGeom>
        </p:spPr>
      </p:pic>
    </p:spTree>
    <p:extLst>
      <p:ext uri="{BB962C8B-B14F-4D97-AF65-F5344CB8AC3E}">
        <p14:creationId xmlns:p14="http://schemas.microsoft.com/office/powerpoint/2010/main" val="4214451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D7A24-6F90-4B49-9286-AC4C372A3394}"/>
              </a:ext>
            </a:extLst>
          </p:cNvPr>
          <p:cNvSpPr>
            <a:spLocks noGrp="1"/>
          </p:cNvSpPr>
          <p:nvPr>
            <p:ph type="title"/>
          </p:nvPr>
        </p:nvSpPr>
        <p:spPr/>
        <p:txBody>
          <a:bodyPr/>
          <a:lstStyle/>
          <a:p>
            <a:pPr algn="ctr"/>
            <a:r>
              <a:rPr lang="en-GB" sz="4800" b="1" u="sng" dirty="0">
                <a:solidFill>
                  <a:srgbClr val="7030A0"/>
                </a:solidFill>
                <a:latin typeface="Candara" pitchFamily="34" charset="0"/>
              </a:rPr>
              <a:t>Offence</a:t>
            </a:r>
            <a:endParaRPr lang="en-GB" b="1" dirty="0">
              <a:solidFill>
                <a:srgbClr val="7030A0"/>
              </a:solidFill>
            </a:endParaRPr>
          </a:p>
        </p:txBody>
      </p:sp>
      <p:sp>
        <p:nvSpPr>
          <p:cNvPr id="3" name="Content Placeholder 2">
            <a:extLst>
              <a:ext uri="{FF2B5EF4-FFF2-40B4-BE49-F238E27FC236}">
                <a16:creationId xmlns:a16="http://schemas.microsoft.com/office/drawing/2014/main" id="{FF141A20-0F4C-45F6-B057-81D8EC07E9CA}"/>
              </a:ext>
            </a:extLst>
          </p:cNvPr>
          <p:cNvSpPr>
            <a:spLocks noGrp="1"/>
          </p:cNvSpPr>
          <p:nvPr>
            <p:ph idx="1"/>
          </p:nvPr>
        </p:nvSpPr>
        <p:spPr>
          <a:xfrm>
            <a:off x="838200" y="1990165"/>
            <a:ext cx="10515600" cy="4186798"/>
          </a:xfrm>
        </p:spPr>
        <p:txBody>
          <a:bodyPr/>
          <a:lstStyle/>
          <a:p>
            <a:pPr>
              <a:buFontTx/>
              <a:buChar char="•"/>
              <a:defRPr/>
            </a:pPr>
            <a:r>
              <a:rPr lang="en-GB" dirty="0">
                <a:latin typeface="Candara" pitchFamily="34" charset="0"/>
              </a:rPr>
              <a:t> Offence of employing a </a:t>
            </a:r>
            <a:r>
              <a:rPr lang="en-GB" sz="3200" b="1" u="sng" dirty="0">
                <a:latin typeface="Candara" pitchFamily="34" charset="0"/>
              </a:rPr>
              <a:t>worker</a:t>
            </a:r>
            <a:r>
              <a:rPr lang="en-GB" dirty="0">
                <a:latin typeface="Candara" pitchFamily="34" charset="0"/>
              </a:rPr>
              <a:t> “</a:t>
            </a:r>
            <a:r>
              <a:rPr lang="en-GB" i="1" dirty="0">
                <a:latin typeface="Candara" pitchFamily="34" charset="0"/>
              </a:rPr>
              <a:t>knowing or having </a:t>
            </a:r>
            <a:r>
              <a:rPr lang="en-GB" b="1" i="1" u="sng" dirty="0">
                <a:latin typeface="Candara" pitchFamily="34" charset="0"/>
              </a:rPr>
              <a:t>reasonable cause to believe</a:t>
            </a:r>
            <a:r>
              <a:rPr lang="en-GB" i="1" dirty="0">
                <a:latin typeface="Candara" pitchFamily="34" charset="0"/>
              </a:rPr>
              <a:t>” </a:t>
            </a:r>
            <a:r>
              <a:rPr lang="en-GB" dirty="0">
                <a:latin typeface="Candara" pitchFamily="34" charset="0"/>
              </a:rPr>
              <a:t>he/she has no right to work in UK</a:t>
            </a:r>
          </a:p>
          <a:p>
            <a:pPr>
              <a:defRPr/>
            </a:pPr>
            <a:endParaRPr lang="en-GB" sz="800" dirty="0">
              <a:latin typeface="Candara" pitchFamily="34" charset="0"/>
            </a:endParaRPr>
          </a:p>
          <a:p>
            <a:pPr>
              <a:defRPr/>
            </a:pPr>
            <a:endParaRPr lang="en-GB" sz="800" dirty="0">
              <a:latin typeface="Candara" pitchFamily="34" charset="0"/>
            </a:endParaRPr>
          </a:p>
          <a:p>
            <a:pPr>
              <a:buFontTx/>
              <a:buChar char="•"/>
              <a:defRPr/>
            </a:pPr>
            <a:r>
              <a:rPr lang="en-GB" dirty="0">
                <a:latin typeface="Candara" pitchFamily="34" charset="0"/>
              </a:rPr>
              <a:t>Offence in force since 12.7.2016</a:t>
            </a:r>
          </a:p>
          <a:p>
            <a:pPr>
              <a:defRPr/>
            </a:pPr>
            <a:endParaRPr lang="en-GB" sz="1200" dirty="0">
              <a:latin typeface="Candara" pitchFamily="34" charset="0"/>
            </a:endParaRPr>
          </a:p>
          <a:p>
            <a:pPr>
              <a:buFontTx/>
              <a:buChar char="•"/>
              <a:defRPr/>
            </a:pPr>
            <a:r>
              <a:rPr lang="en-GB" dirty="0">
                <a:latin typeface="Candara" pitchFamily="34" charset="0"/>
              </a:rPr>
              <a:t>Civil penalties - £20,000 per illegal worker</a:t>
            </a:r>
          </a:p>
          <a:p>
            <a:endParaRPr lang="en-GB" dirty="0"/>
          </a:p>
        </p:txBody>
      </p:sp>
      <p:pic>
        <p:nvPicPr>
          <p:cNvPr id="4" name="Picture 3">
            <a:extLst>
              <a:ext uri="{FF2B5EF4-FFF2-40B4-BE49-F238E27FC236}">
                <a16:creationId xmlns:a16="http://schemas.microsoft.com/office/drawing/2014/main" id="{8AF8BAAC-8B84-4CB8-A1E0-8106C4603C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354194"/>
            <a:ext cx="2143639" cy="822769"/>
          </a:xfrm>
          <a:prstGeom prst="rect">
            <a:avLst/>
          </a:prstGeom>
        </p:spPr>
      </p:pic>
    </p:spTree>
    <p:extLst>
      <p:ext uri="{BB962C8B-B14F-4D97-AF65-F5344CB8AC3E}">
        <p14:creationId xmlns:p14="http://schemas.microsoft.com/office/powerpoint/2010/main" val="1061437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19208-246A-497A-8466-8E7DC6784AB3}"/>
              </a:ext>
            </a:extLst>
          </p:cNvPr>
          <p:cNvSpPr>
            <a:spLocks noGrp="1"/>
          </p:cNvSpPr>
          <p:nvPr>
            <p:ph type="title"/>
          </p:nvPr>
        </p:nvSpPr>
        <p:spPr>
          <a:xfrm>
            <a:off x="838200" y="365125"/>
            <a:ext cx="10515600" cy="5941546"/>
          </a:xfrm>
        </p:spPr>
        <p:txBody>
          <a:bodyPr/>
          <a:lstStyle/>
          <a:p>
            <a:pPr>
              <a:defRPr/>
            </a:pPr>
            <a:r>
              <a:rPr lang="en-GB" altLang="en-US" dirty="0">
                <a:latin typeface="Candara" panose="020E0502030303020204" pitchFamily="34" charset="0"/>
              </a:rPr>
              <a:t>Home Office Guidance, </a:t>
            </a:r>
            <a:br>
              <a:rPr lang="en-GB" altLang="en-US" dirty="0">
                <a:latin typeface="Candara" panose="020E0502030303020204" pitchFamily="34" charset="0"/>
              </a:rPr>
            </a:br>
            <a:r>
              <a:rPr lang="en-GB" altLang="en-US" dirty="0">
                <a:latin typeface="Candara" panose="020E0502030303020204" pitchFamily="34" charset="0"/>
              </a:rPr>
              <a:t>6 April 2017</a:t>
            </a:r>
            <a:br>
              <a:rPr lang="en-GB" altLang="en-US" dirty="0">
                <a:latin typeface="Candara" panose="020E0502030303020204" pitchFamily="34" charset="0"/>
              </a:rPr>
            </a:br>
            <a:endParaRPr lang="en-GB" dirty="0"/>
          </a:p>
        </p:txBody>
      </p:sp>
      <p:pic>
        <p:nvPicPr>
          <p:cNvPr id="3" name="Picture 2">
            <a:extLst>
              <a:ext uri="{FF2B5EF4-FFF2-40B4-BE49-F238E27FC236}">
                <a16:creationId xmlns:a16="http://schemas.microsoft.com/office/drawing/2014/main" id="{C79710F9-B276-4BAD-91DB-F333347F8757}"/>
              </a:ext>
            </a:extLst>
          </p:cNvPr>
          <p:cNvPicPr>
            <a:picLocks noChangeAspect="1"/>
          </p:cNvPicPr>
          <p:nvPr/>
        </p:nvPicPr>
        <p:blipFill>
          <a:blip r:embed="rId2">
            <a:extLst>
              <a:ext uri="{28A0092B-C50C-407E-A947-70E740481C1C}">
                <a14:useLocalDpi xmlns:a14="http://schemas.microsoft.com/office/drawing/2010/main" val="0"/>
              </a:ext>
            </a:extLst>
          </a:blip>
          <a:srcRect l="8975" t="19283" r="14500" b="8969"/>
          <a:stretch>
            <a:fillRect/>
          </a:stretch>
        </p:blipFill>
        <p:spPr bwMode="auto">
          <a:xfrm>
            <a:off x="6785955" y="459037"/>
            <a:ext cx="4740297" cy="5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49C05787-149F-46DA-BB0B-8AA8DAFB1A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2361" y="5483902"/>
            <a:ext cx="2143639" cy="822769"/>
          </a:xfrm>
          <a:prstGeom prst="rect">
            <a:avLst/>
          </a:prstGeom>
        </p:spPr>
      </p:pic>
    </p:spTree>
    <p:extLst>
      <p:ext uri="{BB962C8B-B14F-4D97-AF65-F5344CB8AC3E}">
        <p14:creationId xmlns:p14="http://schemas.microsoft.com/office/powerpoint/2010/main" val="881844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05C70-6910-4BF0-8D2E-E3BAC0F48F55}"/>
              </a:ext>
            </a:extLst>
          </p:cNvPr>
          <p:cNvSpPr>
            <a:spLocks noGrp="1"/>
          </p:cNvSpPr>
          <p:nvPr>
            <p:ph type="title"/>
          </p:nvPr>
        </p:nvSpPr>
        <p:spPr/>
        <p:txBody>
          <a:bodyPr>
            <a:normAutofit/>
          </a:bodyPr>
          <a:lstStyle/>
          <a:p>
            <a:pPr algn="ctr"/>
            <a:r>
              <a:rPr lang="en-GB" sz="4800" b="1" u="sng" dirty="0">
                <a:solidFill>
                  <a:srgbClr val="7030A0"/>
                </a:solidFill>
                <a:latin typeface="Candara" pitchFamily="34" charset="0"/>
              </a:rPr>
              <a:t>CHECKS</a:t>
            </a:r>
            <a:endParaRPr lang="en-GB" sz="4800" b="1" dirty="0">
              <a:solidFill>
                <a:srgbClr val="7030A0"/>
              </a:solidFill>
            </a:endParaRPr>
          </a:p>
        </p:txBody>
      </p:sp>
      <p:sp>
        <p:nvSpPr>
          <p:cNvPr id="3" name="Content Placeholder 2">
            <a:extLst>
              <a:ext uri="{FF2B5EF4-FFF2-40B4-BE49-F238E27FC236}">
                <a16:creationId xmlns:a16="http://schemas.microsoft.com/office/drawing/2014/main" id="{19575E00-A91E-453F-979B-3C347903A445}"/>
              </a:ext>
            </a:extLst>
          </p:cNvPr>
          <p:cNvSpPr>
            <a:spLocks noGrp="1"/>
          </p:cNvSpPr>
          <p:nvPr>
            <p:ph idx="1"/>
          </p:nvPr>
        </p:nvSpPr>
        <p:spPr/>
        <p:txBody>
          <a:bodyPr/>
          <a:lstStyle/>
          <a:p>
            <a:pPr algn="ctr"/>
            <a:r>
              <a:rPr lang="en-GB" sz="3600" dirty="0">
                <a:latin typeface="Candara" pitchFamily="34" charset="0"/>
              </a:rPr>
              <a:t>“</a:t>
            </a:r>
            <a:r>
              <a:rPr lang="en-GB" sz="3600" i="1" dirty="0">
                <a:latin typeface="Candara" pitchFamily="34" charset="0"/>
              </a:rPr>
              <a:t>An employer’s guide to right to work checks</a:t>
            </a:r>
            <a:r>
              <a:rPr lang="en-GB" sz="3600" dirty="0">
                <a:latin typeface="Candara" pitchFamily="34" charset="0"/>
              </a:rPr>
              <a:t>” </a:t>
            </a:r>
            <a:r>
              <a:rPr lang="en-GB" sz="3600" b="0" dirty="0">
                <a:latin typeface="Candara" pitchFamily="34" charset="0"/>
              </a:rPr>
              <a:t>(Home Office, August 2017) </a:t>
            </a:r>
            <a:br>
              <a:rPr lang="en-GB" sz="1800" b="0" dirty="0">
                <a:latin typeface="Candara" pitchFamily="34" charset="0"/>
              </a:rPr>
            </a:br>
            <a:br>
              <a:rPr lang="en-GB" sz="1200" dirty="0">
                <a:latin typeface="Candara" pitchFamily="34" charset="0"/>
              </a:rPr>
            </a:br>
            <a:r>
              <a:rPr lang="en-GB" dirty="0">
                <a:latin typeface="Candara" pitchFamily="34" charset="0"/>
              </a:rPr>
              <a:t>https://www.gov.uk/government/uploads/system/uploads/attachment_data/file/638349/Employer_s_guide_to_right_to_work_checks_-August_2017.pdf</a:t>
            </a:r>
            <a:endParaRPr lang="en-GB" dirty="0"/>
          </a:p>
        </p:txBody>
      </p:sp>
      <p:pic>
        <p:nvPicPr>
          <p:cNvPr id="4" name="Picture 3">
            <a:extLst>
              <a:ext uri="{FF2B5EF4-FFF2-40B4-BE49-F238E27FC236}">
                <a16:creationId xmlns:a16="http://schemas.microsoft.com/office/drawing/2014/main" id="{DD27AB5E-CFD8-4FEB-B2F4-0B82657D1C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354194"/>
            <a:ext cx="2143639" cy="822769"/>
          </a:xfrm>
          <a:prstGeom prst="rect">
            <a:avLst/>
          </a:prstGeom>
        </p:spPr>
      </p:pic>
    </p:spTree>
    <p:extLst>
      <p:ext uri="{BB962C8B-B14F-4D97-AF65-F5344CB8AC3E}">
        <p14:creationId xmlns:p14="http://schemas.microsoft.com/office/powerpoint/2010/main" val="2396655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ECCA4-942A-4BE7-84B9-818C8426B266}"/>
              </a:ext>
            </a:extLst>
          </p:cNvPr>
          <p:cNvSpPr>
            <a:spLocks noGrp="1"/>
          </p:cNvSpPr>
          <p:nvPr>
            <p:ph type="ctrTitle"/>
          </p:nvPr>
        </p:nvSpPr>
        <p:spPr>
          <a:xfrm>
            <a:off x="1524000" y="1122363"/>
            <a:ext cx="9144000" cy="1298108"/>
          </a:xfrm>
        </p:spPr>
        <p:txBody>
          <a:bodyPr/>
          <a:lstStyle/>
          <a:p>
            <a:r>
              <a:rPr lang="en-GB" b="1" dirty="0">
                <a:solidFill>
                  <a:srgbClr val="7030A0"/>
                </a:solidFill>
                <a:latin typeface="Candara" panose="020E0502030303020204" pitchFamily="34" charset="0"/>
              </a:rPr>
              <a:t>3 SIMPLE STEPS</a:t>
            </a:r>
          </a:p>
        </p:txBody>
      </p:sp>
      <p:sp>
        <p:nvSpPr>
          <p:cNvPr id="3" name="Subtitle 2">
            <a:extLst>
              <a:ext uri="{FF2B5EF4-FFF2-40B4-BE49-F238E27FC236}">
                <a16:creationId xmlns:a16="http://schemas.microsoft.com/office/drawing/2014/main" id="{BAE5104C-B65F-4F21-A2AB-013012559F46}"/>
              </a:ext>
            </a:extLst>
          </p:cNvPr>
          <p:cNvSpPr>
            <a:spLocks noGrp="1"/>
          </p:cNvSpPr>
          <p:nvPr>
            <p:ph type="subTitle" idx="1"/>
          </p:nvPr>
        </p:nvSpPr>
        <p:spPr>
          <a:xfrm>
            <a:off x="1524000" y="2729753"/>
            <a:ext cx="9144000" cy="2528047"/>
          </a:xfrm>
        </p:spPr>
        <p:txBody>
          <a:bodyPr/>
          <a:lstStyle/>
          <a:p>
            <a:endParaRPr lang="en-GB" dirty="0"/>
          </a:p>
          <a:p>
            <a:r>
              <a:rPr lang="en-GB" dirty="0"/>
              <a:t>Employers can prevent the employment of illegal workers by carrying out a simple 3 step check to confirm a potential employee is entitled to work in the UK</a:t>
            </a:r>
          </a:p>
          <a:p>
            <a:endParaRPr lang="en-GB" dirty="0"/>
          </a:p>
        </p:txBody>
      </p:sp>
      <p:pic>
        <p:nvPicPr>
          <p:cNvPr id="4" name="Picture 3">
            <a:extLst>
              <a:ext uri="{FF2B5EF4-FFF2-40B4-BE49-F238E27FC236}">
                <a16:creationId xmlns:a16="http://schemas.microsoft.com/office/drawing/2014/main" id="{D858EAB4-6951-4CCF-AA88-ABD4B3AAEE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257800"/>
            <a:ext cx="2143639" cy="822769"/>
          </a:xfrm>
          <a:prstGeom prst="rect">
            <a:avLst/>
          </a:prstGeom>
        </p:spPr>
      </p:pic>
    </p:spTree>
    <p:extLst>
      <p:ext uri="{BB962C8B-B14F-4D97-AF65-F5344CB8AC3E}">
        <p14:creationId xmlns:p14="http://schemas.microsoft.com/office/powerpoint/2010/main" val="387695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EBAD9-FE1A-4007-B25D-45432C07459A}"/>
              </a:ext>
            </a:extLst>
          </p:cNvPr>
          <p:cNvSpPr>
            <a:spLocks noGrp="1"/>
          </p:cNvSpPr>
          <p:nvPr>
            <p:ph type="ctrTitle"/>
          </p:nvPr>
        </p:nvSpPr>
        <p:spPr>
          <a:xfrm>
            <a:off x="1524000" y="1122363"/>
            <a:ext cx="9144000" cy="1812612"/>
          </a:xfrm>
        </p:spPr>
        <p:txBody>
          <a:bodyPr/>
          <a:lstStyle/>
          <a:p>
            <a:r>
              <a:rPr lang="en-GB" sz="4800" b="1" dirty="0">
                <a:solidFill>
                  <a:srgbClr val="7030A0"/>
                </a:solidFill>
                <a:latin typeface="Candara" panose="020E0502030303020204" pitchFamily="34" charset="0"/>
              </a:rPr>
              <a:t>STEP 1</a:t>
            </a:r>
            <a:br>
              <a:rPr lang="en-GB" dirty="0"/>
            </a:br>
            <a:endParaRPr lang="en-GB" dirty="0"/>
          </a:p>
        </p:txBody>
      </p:sp>
      <p:sp>
        <p:nvSpPr>
          <p:cNvPr id="3" name="Subtitle 2">
            <a:extLst>
              <a:ext uri="{FF2B5EF4-FFF2-40B4-BE49-F238E27FC236}">
                <a16:creationId xmlns:a16="http://schemas.microsoft.com/office/drawing/2014/main" id="{8C6B5B07-ED8E-4952-AC55-785EF68FA47A}"/>
              </a:ext>
            </a:extLst>
          </p:cNvPr>
          <p:cNvSpPr>
            <a:spLocks noGrp="1"/>
          </p:cNvSpPr>
          <p:nvPr>
            <p:ph type="subTitle" idx="1"/>
          </p:nvPr>
        </p:nvSpPr>
        <p:spPr>
          <a:xfrm>
            <a:off x="1524000" y="2934975"/>
            <a:ext cx="9144000" cy="2322825"/>
          </a:xfrm>
        </p:spPr>
        <p:txBody>
          <a:bodyPr/>
          <a:lstStyle/>
          <a:p>
            <a:r>
              <a:rPr lang="en-GB" dirty="0"/>
              <a:t>Obtain; You must obtain original documents from either List A or List B of acceptable documents at Annex A.</a:t>
            </a:r>
          </a:p>
        </p:txBody>
      </p:sp>
      <p:pic>
        <p:nvPicPr>
          <p:cNvPr id="4" name="Picture 3">
            <a:extLst>
              <a:ext uri="{FF2B5EF4-FFF2-40B4-BE49-F238E27FC236}">
                <a16:creationId xmlns:a16="http://schemas.microsoft.com/office/drawing/2014/main" id="{8C3B8A11-9A44-409F-ABA3-ABDA51F647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252325"/>
            <a:ext cx="2143639" cy="822769"/>
          </a:xfrm>
          <a:prstGeom prst="rect">
            <a:avLst/>
          </a:prstGeom>
        </p:spPr>
      </p:pic>
    </p:spTree>
    <p:extLst>
      <p:ext uri="{BB962C8B-B14F-4D97-AF65-F5344CB8AC3E}">
        <p14:creationId xmlns:p14="http://schemas.microsoft.com/office/powerpoint/2010/main" val="2268654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26310-EEE0-4BC4-8A7A-060E9C5F02D1}"/>
              </a:ext>
            </a:extLst>
          </p:cNvPr>
          <p:cNvSpPr>
            <a:spLocks noGrp="1"/>
          </p:cNvSpPr>
          <p:nvPr>
            <p:ph type="title"/>
          </p:nvPr>
        </p:nvSpPr>
        <p:spPr>
          <a:xfrm>
            <a:off x="838200" y="551329"/>
            <a:ext cx="10515600" cy="1573306"/>
          </a:xfrm>
        </p:spPr>
        <p:txBody>
          <a:bodyPr>
            <a:normAutofit/>
          </a:bodyPr>
          <a:lstStyle/>
          <a:p>
            <a:pPr algn="ctr"/>
            <a:r>
              <a:rPr lang="en-GB" sz="4800" b="1" dirty="0">
                <a:solidFill>
                  <a:srgbClr val="7030A0"/>
                </a:solidFill>
                <a:latin typeface="Candara" panose="020E0502030303020204" pitchFamily="34" charset="0"/>
              </a:rPr>
              <a:t>STEP 2</a:t>
            </a:r>
          </a:p>
        </p:txBody>
      </p:sp>
      <p:sp>
        <p:nvSpPr>
          <p:cNvPr id="3" name="Content Placeholder 2">
            <a:extLst>
              <a:ext uri="{FF2B5EF4-FFF2-40B4-BE49-F238E27FC236}">
                <a16:creationId xmlns:a16="http://schemas.microsoft.com/office/drawing/2014/main" id="{B7E839E3-E4C6-4BB0-AC40-485A4C3A5D34}"/>
              </a:ext>
            </a:extLst>
          </p:cNvPr>
          <p:cNvSpPr>
            <a:spLocks noGrp="1"/>
          </p:cNvSpPr>
          <p:nvPr>
            <p:ph idx="1"/>
          </p:nvPr>
        </p:nvSpPr>
        <p:spPr>
          <a:xfrm>
            <a:off x="838200" y="2299447"/>
            <a:ext cx="10515600" cy="3877516"/>
          </a:xfrm>
        </p:spPr>
        <p:txBody>
          <a:bodyPr/>
          <a:lstStyle/>
          <a:p>
            <a:r>
              <a:rPr lang="en-GB" dirty="0"/>
              <a:t>Check; You must check that the documents are genuine and that the person presenting them is the prospective employee or employee, the rightful holder and allowed to do the type of work you are offering, etc.</a:t>
            </a:r>
          </a:p>
        </p:txBody>
      </p:sp>
      <p:pic>
        <p:nvPicPr>
          <p:cNvPr id="4" name="Picture 3">
            <a:extLst>
              <a:ext uri="{FF2B5EF4-FFF2-40B4-BE49-F238E27FC236}">
                <a16:creationId xmlns:a16="http://schemas.microsoft.com/office/drawing/2014/main" id="{3548FB62-3665-4340-B45F-982264565C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098700"/>
            <a:ext cx="2143639" cy="822769"/>
          </a:xfrm>
          <a:prstGeom prst="rect">
            <a:avLst/>
          </a:prstGeom>
        </p:spPr>
      </p:pic>
    </p:spTree>
    <p:extLst>
      <p:ext uri="{BB962C8B-B14F-4D97-AF65-F5344CB8AC3E}">
        <p14:creationId xmlns:p14="http://schemas.microsoft.com/office/powerpoint/2010/main" val="524859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4CE44-CB02-464B-A93A-B32FCF379388}"/>
              </a:ext>
            </a:extLst>
          </p:cNvPr>
          <p:cNvSpPr>
            <a:spLocks noGrp="1"/>
          </p:cNvSpPr>
          <p:nvPr>
            <p:ph type="title"/>
          </p:nvPr>
        </p:nvSpPr>
        <p:spPr>
          <a:xfrm>
            <a:off x="838200" y="365125"/>
            <a:ext cx="10515600" cy="1584698"/>
          </a:xfrm>
        </p:spPr>
        <p:txBody>
          <a:bodyPr>
            <a:normAutofit/>
          </a:bodyPr>
          <a:lstStyle/>
          <a:p>
            <a:pPr algn="ctr"/>
            <a:r>
              <a:rPr lang="en-GB" sz="4800" b="1" dirty="0">
                <a:solidFill>
                  <a:srgbClr val="7030A0"/>
                </a:solidFill>
                <a:latin typeface="Candara" panose="020E0502030303020204" pitchFamily="34" charset="0"/>
              </a:rPr>
              <a:t>STEP 3</a:t>
            </a:r>
          </a:p>
        </p:txBody>
      </p:sp>
      <p:sp>
        <p:nvSpPr>
          <p:cNvPr id="3" name="Content Placeholder 2">
            <a:extLst>
              <a:ext uri="{FF2B5EF4-FFF2-40B4-BE49-F238E27FC236}">
                <a16:creationId xmlns:a16="http://schemas.microsoft.com/office/drawing/2014/main" id="{6A96F196-04C6-4086-9BE6-5D25717C8456}"/>
              </a:ext>
            </a:extLst>
          </p:cNvPr>
          <p:cNvSpPr>
            <a:spLocks noGrp="1"/>
          </p:cNvSpPr>
          <p:nvPr>
            <p:ph idx="1"/>
          </p:nvPr>
        </p:nvSpPr>
        <p:spPr>
          <a:xfrm>
            <a:off x="838200" y="2326341"/>
            <a:ext cx="10515600" cy="3850621"/>
          </a:xfrm>
        </p:spPr>
        <p:txBody>
          <a:bodyPr/>
          <a:lstStyle/>
          <a:p>
            <a:r>
              <a:rPr lang="en-GB" dirty="0"/>
              <a:t>Copy; You must make a clear copy of each document in a format which cannot manually be altered, and retain the copy securely: electronically or in hardcopy.</a:t>
            </a:r>
          </a:p>
        </p:txBody>
      </p:sp>
      <p:pic>
        <p:nvPicPr>
          <p:cNvPr id="4" name="Picture 3">
            <a:extLst>
              <a:ext uri="{FF2B5EF4-FFF2-40B4-BE49-F238E27FC236}">
                <a16:creationId xmlns:a16="http://schemas.microsoft.com/office/drawing/2014/main" id="{E2EB2204-60CF-43CA-BCFE-A4A9EC1491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4940729"/>
            <a:ext cx="2143639" cy="822769"/>
          </a:xfrm>
          <a:prstGeom prst="rect">
            <a:avLst/>
          </a:prstGeom>
        </p:spPr>
      </p:pic>
    </p:spTree>
    <p:extLst>
      <p:ext uri="{BB962C8B-B14F-4D97-AF65-F5344CB8AC3E}">
        <p14:creationId xmlns:p14="http://schemas.microsoft.com/office/powerpoint/2010/main" val="3287650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FF07-C4B1-43B6-B3C4-CCCD15E3E228}"/>
              </a:ext>
            </a:extLst>
          </p:cNvPr>
          <p:cNvSpPr>
            <a:spLocks noGrp="1"/>
          </p:cNvSpPr>
          <p:nvPr>
            <p:ph type="title"/>
          </p:nvPr>
        </p:nvSpPr>
        <p:spPr>
          <a:xfrm>
            <a:off x="838200" y="1008529"/>
            <a:ext cx="10515600" cy="1734671"/>
          </a:xfrm>
        </p:spPr>
        <p:txBody>
          <a:bodyPr/>
          <a:lstStyle/>
          <a:p>
            <a:pPr algn="ctr"/>
            <a:r>
              <a:rPr lang="en-US" sz="6000" b="1" i="1" u="sng" dirty="0">
                <a:solidFill>
                  <a:srgbClr val="7030A0"/>
                </a:solidFill>
                <a:latin typeface="Candara" pitchFamily="34" charset="0"/>
              </a:rPr>
              <a:t>APPEALS</a:t>
            </a:r>
            <a:br>
              <a:rPr lang="en-GB" b="1" i="1" u="sng" dirty="0">
                <a:solidFill>
                  <a:srgbClr val="7030A0"/>
                </a:solidFill>
                <a:latin typeface="Candara" panose="020E0502030303020204" pitchFamily="34" charset="0"/>
              </a:rPr>
            </a:br>
            <a:endParaRPr lang="en-GB" dirty="0"/>
          </a:p>
        </p:txBody>
      </p:sp>
      <p:sp>
        <p:nvSpPr>
          <p:cNvPr id="3" name="Content Placeholder 2">
            <a:extLst>
              <a:ext uri="{FF2B5EF4-FFF2-40B4-BE49-F238E27FC236}">
                <a16:creationId xmlns:a16="http://schemas.microsoft.com/office/drawing/2014/main" id="{BE6DBD3E-01B8-4C65-A6F9-E4B2BA3AA90A}"/>
              </a:ext>
            </a:extLst>
          </p:cNvPr>
          <p:cNvSpPr>
            <a:spLocks noGrp="1"/>
          </p:cNvSpPr>
          <p:nvPr>
            <p:ph idx="1"/>
          </p:nvPr>
        </p:nvSpPr>
        <p:spPr>
          <a:xfrm>
            <a:off x="838200" y="2326341"/>
            <a:ext cx="10515600" cy="3850622"/>
          </a:xfrm>
        </p:spPr>
        <p:txBody>
          <a:bodyPr/>
          <a:lstStyle/>
          <a:p>
            <a:pPr marL="0" indent="0" algn="ctr">
              <a:buNone/>
            </a:pPr>
            <a:endParaRPr lang="en-US" sz="5400" b="1" i="1" u="sng" dirty="0">
              <a:latin typeface="Candara" pitchFamily="34" charset="0"/>
            </a:endParaRPr>
          </a:p>
          <a:p>
            <a:pPr marL="0" indent="0">
              <a:buNone/>
            </a:pPr>
            <a:endParaRPr lang="en-GB" dirty="0"/>
          </a:p>
        </p:txBody>
      </p:sp>
      <p:pic>
        <p:nvPicPr>
          <p:cNvPr id="4" name="Picture 3">
            <a:extLst>
              <a:ext uri="{FF2B5EF4-FFF2-40B4-BE49-F238E27FC236}">
                <a16:creationId xmlns:a16="http://schemas.microsoft.com/office/drawing/2014/main" id="{C537AC12-5EFB-4027-B1AA-46E168497E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354194"/>
            <a:ext cx="2143639" cy="822769"/>
          </a:xfrm>
          <a:prstGeom prst="rect">
            <a:avLst/>
          </a:prstGeom>
        </p:spPr>
      </p:pic>
    </p:spTree>
    <p:extLst>
      <p:ext uri="{BB962C8B-B14F-4D97-AF65-F5344CB8AC3E}">
        <p14:creationId xmlns:p14="http://schemas.microsoft.com/office/powerpoint/2010/main" val="2125279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F9B4C-F588-419C-84B1-A4EB5F8344F5}"/>
              </a:ext>
            </a:extLst>
          </p:cNvPr>
          <p:cNvSpPr>
            <a:spLocks noGrp="1"/>
          </p:cNvSpPr>
          <p:nvPr>
            <p:ph type="title"/>
          </p:nvPr>
        </p:nvSpPr>
        <p:spPr>
          <a:xfrm>
            <a:off x="838200" y="681037"/>
            <a:ext cx="10515600" cy="1658751"/>
          </a:xfrm>
        </p:spPr>
        <p:txBody>
          <a:bodyPr>
            <a:normAutofit/>
          </a:bodyPr>
          <a:lstStyle/>
          <a:p>
            <a:pPr algn="ctr"/>
            <a:r>
              <a:rPr lang="en-GB" sz="4800" b="1" u="sng" cap="all" dirty="0">
                <a:solidFill>
                  <a:srgbClr val="7030A0"/>
                </a:solidFill>
                <a:latin typeface="Candara" panose="020E0502030303020204" pitchFamily="34" charset="0"/>
              </a:rPr>
              <a:t>Case law</a:t>
            </a:r>
            <a:endParaRPr lang="en-GB" sz="4800" b="1" dirty="0">
              <a:solidFill>
                <a:srgbClr val="7030A0"/>
              </a:solidFill>
            </a:endParaRPr>
          </a:p>
        </p:txBody>
      </p:sp>
      <p:sp>
        <p:nvSpPr>
          <p:cNvPr id="3" name="Content Placeholder 2">
            <a:extLst>
              <a:ext uri="{FF2B5EF4-FFF2-40B4-BE49-F238E27FC236}">
                <a16:creationId xmlns:a16="http://schemas.microsoft.com/office/drawing/2014/main" id="{9440A320-7F9B-490E-B9B9-1CA1E6C261E9}"/>
              </a:ext>
            </a:extLst>
          </p:cNvPr>
          <p:cNvSpPr>
            <a:spLocks noGrp="1"/>
          </p:cNvSpPr>
          <p:nvPr>
            <p:ph idx="1"/>
          </p:nvPr>
        </p:nvSpPr>
        <p:spPr>
          <a:xfrm>
            <a:off x="838200" y="2501153"/>
            <a:ext cx="10515600" cy="3675810"/>
          </a:xfrm>
        </p:spPr>
        <p:txBody>
          <a:bodyPr/>
          <a:lstStyle/>
          <a:p>
            <a:r>
              <a:rPr lang="en-GB" altLang="en-US" sz="3600" b="1" i="1" u="sng" dirty="0">
                <a:latin typeface="Candara" panose="020E0502030303020204" pitchFamily="34" charset="0"/>
              </a:rPr>
              <a:t>East Lindsey District Council v Abu Hanif (trading as Zara’s restaurant and takeaway)</a:t>
            </a:r>
            <a:r>
              <a:rPr lang="en-GB" altLang="en-US" sz="3600" b="1" dirty="0">
                <a:latin typeface="Candara" panose="020E0502030303020204" pitchFamily="34" charset="0"/>
              </a:rPr>
              <a:t> </a:t>
            </a:r>
            <a:r>
              <a:rPr lang="en-GB" altLang="en-US" sz="3600" dirty="0">
                <a:latin typeface="Candara" panose="020E0502030303020204" pitchFamily="34" charset="0"/>
              </a:rPr>
              <a:t>[2016] EWHC 1265 (Jay J)</a:t>
            </a:r>
          </a:p>
          <a:p>
            <a:pPr marL="0" indent="0">
              <a:buNone/>
            </a:pPr>
            <a:endParaRPr lang="en-GB" dirty="0"/>
          </a:p>
        </p:txBody>
      </p:sp>
      <p:pic>
        <p:nvPicPr>
          <p:cNvPr id="4" name="Picture 3">
            <a:extLst>
              <a:ext uri="{FF2B5EF4-FFF2-40B4-BE49-F238E27FC236}">
                <a16:creationId xmlns:a16="http://schemas.microsoft.com/office/drawing/2014/main" id="{A1D29D5A-BB21-43C8-A1A0-091B6609EA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354194"/>
            <a:ext cx="2143639" cy="822769"/>
          </a:xfrm>
          <a:prstGeom prst="rect">
            <a:avLst/>
          </a:prstGeom>
        </p:spPr>
      </p:pic>
    </p:spTree>
    <p:extLst>
      <p:ext uri="{BB962C8B-B14F-4D97-AF65-F5344CB8AC3E}">
        <p14:creationId xmlns:p14="http://schemas.microsoft.com/office/powerpoint/2010/main" val="1697609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D23E7-276A-433C-9F59-7C2B892C49B9}"/>
              </a:ext>
            </a:extLst>
          </p:cNvPr>
          <p:cNvSpPr>
            <a:spLocks noGrp="1"/>
          </p:cNvSpPr>
          <p:nvPr>
            <p:ph type="title"/>
          </p:nvPr>
        </p:nvSpPr>
        <p:spPr/>
        <p:txBody>
          <a:bodyPr/>
          <a:lstStyle/>
          <a:p>
            <a:pPr algn="ctr"/>
            <a:r>
              <a:rPr lang="en-GB" b="1" cap="all" dirty="0">
                <a:solidFill>
                  <a:srgbClr val="7030A0"/>
                </a:solidFill>
                <a:latin typeface="Candara" panose="020E0502030303020204" pitchFamily="34" charset="0"/>
              </a:rPr>
              <a:t>Case law</a:t>
            </a:r>
            <a:endParaRPr lang="en-GB" b="1" dirty="0">
              <a:solidFill>
                <a:srgbClr val="7030A0"/>
              </a:solidFill>
            </a:endParaRPr>
          </a:p>
        </p:txBody>
      </p:sp>
      <p:sp>
        <p:nvSpPr>
          <p:cNvPr id="3" name="Content Placeholder 2">
            <a:extLst>
              <a:ext uri="{FF2B5EF4-FFF2-40B4-BE49-F238E27FC236}">
                <a16:creationId xmlns:a16="http://schemas.microsoft.com/office/drawing/2014/main" id="{4690C609-3BA0-45D6-9DDC-3F471C0C1A77}"/>
              </a:ext>
            </a:extLst>
          </p:cNvPr>
          <p:cNvSpPr>
            <a:spLocks noGrp="1"/>
          </p:cNvSpPr>
          <p:nvPr>
            <p:ph idx="1"/>
          </p:nvPr>
        </p:nvSpPr>
        <p:spPr>
          <a:xfrm>
            <a:off x="838200" y="2006221"/>
            <a:ext cx="10515600" cy="3598448"/>
          </a:xfrm>
        </p:spPr>
        <p:txBody>
          <a:bodyPr/>
          <a:lstStyle/>
          <a:p>
            <a:pPr marL="0" indent="0">
              <a:buNone/>
            </a:pPr>
            <a:r>
              <a:rPr lang="en-GB" altLang="en-US" sz="2400" i="1" dirty="0">
                <a:latin typeface="Candara" panose="020E0502030303020204" pitchFamily="34" charset="0"/>
              </a:rPr>
              <a:t>“The question was not whether the respondent had been found guilty of criminal offences before a relevant tribunal, but whether revocation of his licence was appropriate and proportionate in the light of the salient licensing objectives, namely the prevention of crime and disorder. This requires a much broader approach to the issue than the mere identification of criminal convictions. It is in part retrospective, in as much as antecedent facts will usually impact on the statutory question, but importantly the prevention of crime and disorder requires a prospective consideration of what is warranted in the public interest, having regard to the twin considerations of prevention and deterrence.”</a:t>
            </a:r>
            <a:endParaRPr lang="en-GB" sz="2400" dirty="0"/>
          </a:p>
        </p:txBody>
      </p:sp>
      <p:pic>
        <p:nvPicPr>
          <p:cNvPr id="4" name="Picture 3">
            <a:extLst>
              <a:ext uri="{FF2B5EF4-FFF2-40B4-BE49-F238E27FC236}">
                <a16:creationId xmlns:a16="http://schemas.microsoft.com/office/drawing/2014/main" id="{CE28A407-8FB4-4194-A2D4-3FA6E4B95E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841682"/>
            <a:ext cx="2143639" cy="822769"/>
          </a:xfrm>
          <a:prstGeom prst="rect">
            <a:avLst/>
          </a:prstGeom>
        </p:spPr>
      </p:pic>
    </p:spTree>
    <p:extLst>
      <p:ext uri="{BB962C8B-B14F-4D97-AF65-F5344CB8AC3E}">
        <p14:creationId xmlns:p14="http://schemas.microsoft.com/office/powerpoint/2010/main" val="2803317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062E7-3CA2-48FF-969D-08D1B5FBD51F}"/>
              </a:ext>
            </a:extLst>
          </p:cNvPr>
          <p:cNvSpPr>
            <a:spLocks noGrp="1"/>
          </p:cNvSpPr>
          <p:nvPr>
            <p:ph type="title"/>
          </p:nvPr>
        </p:nvSpPr>
        <p:spPr/>
        <p:txBody>
          <a:bodyPr>
            <a:normAutofit/>
          </a:bodyPr>
          <a:lstStyle/>
          <a:p>
            <a:pPr algn="ctr"/>
            <a:r>
              <a:rPr lang="en-GB" altLang="en-US" sz="4000" b="1" u="sng" cap="all" dirty="0">
                <a:solidFill>
                  <a:srgbClr val="7030A0"/>
                </a:solidFill>
                <a:latin typeface="Candara" panose="020E0502030303020204" pitchFamily="34" charset="0"/>
              </a:rPr>
              <a:t>Closure Notices &amp; Compliance Orders</a:t>
            </a:r>
            <a:endParaRPr lang="en-GB" sz="4000" b="1" dirty="0">
              <a:solidFill>
                <a:srgbClr val="7030A0"/>
              </a:solidFill>
            </a:endParaRPr>
          </a:p>
        </p:txBody>
      </p:sp>
      <p:sp>
        <p:nvSpPr>
          <p:cNvPr id="3" name="Content Placeholder 2">
            <a:extLst>
              <a:ext uri="{FF2B5EF4-FFF2-40B4-BE49-F238E27FC236}">
                <a16:creationId xmlns:a16="http://schemas.microsoft.com/office/drawing/2014/main" id="{8799C591-E4A1-4BD0-A4A2-B88396974761}"/>
              </a:ext>
            </a:extLst>
          </p:cNvPr>
          <p:cNvSpPr>
            <a:spLocks noGrp="1"/>
          </p:cNvSpPr>
          <p:nvPr>
            <p:ph idx="1"/>
          </p:nvPr>
        </p:nvSpPr>
        <p:spPr>
          <a:xfrm>
            <a:off x="6472988" y="1825625"/>
            <a:ext cx="4880811" cy="4351338"/>
          </a:xfrm>
        </p:spPr>
        <p:txBody>
          <a:bodyPr/>
          <a:lstStyle/>
          <a:p>
            <a:pPr marL="514521" indent="-514521"/>
            <a:r>
              <a:rPr lang="en-GB" altLang="en-US" b="1" dirty="0">
                <a:latin typeface="Candara" panose="020E0502030303020204" pitchFamily="34" charset="0"/>
              </a:rPr>
              <a:t>Issued under para 16 of </a:t>
            </a:r>
            <a:r>
              <a:rPr lang="en-GB" altLang="en-US" b="1" dirty="0" err="1">
                <a:latin typeface="Candara" panose="020E0502030303020204" pitchFamily="34" charset="0"/>
              </a:rPr>
              <a:t>Sch</a:t>
            </a:r>
            <a:r>
              <a:rPr lang="en-GB" altLang="en-US" b="1" dirty="0">
                <a:latin typeface="Candara" panose="020E0502030303020204" pitchFamily="34" charset="0"/>
              </a:rPr>
              <a:t> 6 to the Immigration Act 2016</a:t>
            </a:r>
          </a:p>
          <a:p>
            <a:endParaRPr lang="en-GB" altLang="en-US" b="1" dirty="0">
              <a:latin typeface="Candara" panose="020E0502030303020204" pitchFamily="34" charset="0"/>
            </a:endParaRPr>
          </a:p>
          <a:p>
            <a:pPr marL="514521" indent="-514521"/>
            <a:r>
              <a:rPr lang="en-GB" altLang="en-US" b="1" dirty="0">
                <a:latin typeface="Candara" panose="020E0502030303020204" pitchFamily="34" charset="0"/>
              </a:rPr>
              <a:t>Compliance Order will lead to automatic premises licence review</a:t>
            </a:r>
          </a:p>
          <a:p>
            <a:endParaRPr lang="en-GB" dirty="0"/>
          </a:p>
        </p:txBody>
      </p:sp>
      <p:pic>
        <p:nvPicPr>
          <p:cNvPr id="4" name="784EB614-B0BB-4623-AB76-6BD3924DD0D7" descr="784EB614-B0BB-4623-AB76-6BD3924DD0D7">
            <a:extLst>
              <a:ext uri="{FF2B5EF4-FFF2-40B4-BE49-F238E27FC236}">
                <a16:creationId xmlns:a16="http://schemas.microsoft.com/office/drawing/2014/main" id="{9BD03094-0822-448E-B9F5-106340AE89E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2603" y="1318173"/>
            <a:ext cx="4545061" cy="4523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289D8C60-7B83-4B64-91BA-DA8839B254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4180" y="5841682"/>
            <a:ext cx="2143639" cy="822769"/>
          </a:xfrm>
          <a:prstGeom prst="rect">
            <a:avLst/>
          </a:prstGeom>
        </p:spPr>
      </p:pic>
    </p:spTree>
    <p:extLst>
      <p:ext uri="{BB962C8B-B14F-4D97-AF65-F5344CB8AC3E}">
        <p14:creationId xmlns:p14="http://schemas.microsoft.com/office/powerpoint/2010/main" val="3227336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E7D8C-2073-4238-88F7-2AD95F2AE995}"/>
              </a:ext>
            </a:extLst>
          </p:cNvPr>
          <p:cNvSpPr>
            <a:spLocks noGrp="1"/>
          </p:cNvSpPr>
          <p:nvPr>
            <p:ph type="title"/>
          </p:nvPr>
        </p:nvSpPr>
        <p:spPr/>
        <p:txBody>
          <a:bodyPr>
            <a:normAutofit/>
          </a:bodyPr>
          <a:lstStyle/>
          <a:p>
            <a:pPr algn="ctr"/>
            <a:r>
              <a:rPr lang="en-GB" altLang="en-US" sz="4000" b="1" u="sng" cap="all" dirty="0">
                <a:solidFill>
                  <a:srgbClr val="7030A0"/>
                </a:solidFill>
                <a:latin typeface="Candara" panose="020E0502030303020204" pitchFamily="34" charset="0"/>
              </a:rPr>
              <a:t>Closure Notices &amp; Compliance Orders</a:t>
            </a:r>
            <a:endParaRPr lang="en-GB" sz="4000" b="1" dirty="0">
              <a:solidFill>
                <a:srgbClr val="7030A0"/>
              </a:solidFill>
            </a:endParaRPr>
          </a:p>
        </p:txBody>
      </p:sp>
      <p:sp>
        <p:nvSpPr>
          <p:cNvPr id="3" name="Content Placeholder 2">
            <a:extLst>
              <a:ext uri="{FF2B5EF4-FFF2-40B4-BE49-F238E27FC236}">
                <a16:creationId xmlns:a16="http://schemas.microsoft.com/office/drawing/2014/main" id="{FB43C000-DF0D-47E5-8D5B-7D81ED63341F}"/>
              </a:ext>
            </a:extLst>
          </p:cNvPr>
          <p:cNvSpPr>
            <a:spLocks noGrp="1"/>
          </p:cNvSpPr>
          <p:nvPr>
            <p:ph idx="1"/>
          </p:nvPr>
        </p:nvSpPr>
        <p:spPr>
          <a:xfrm>
            <a:off x="838200" y="1583140"/>
            <a:ext cx="10515600" cy="4012443"/>
          </a:xfrm>
        </p:spPr>
        <p:txBody>
          <a:bodyPr>
            <a:normAutofit lnSpcReduction="10000"/>
          </a:bodyPr>
          <a:lstStyle/>
          <a:p>
            <a:r>
              <a:rPr lang="en-GB" altLang="en-US" b="1" i="1" u="sng" dirty="0">
                <a:latin typeface="Candara" panose="020E0502030303020204" pitchFamily="34" charset="0"/>
              </a:rPr>
              <a:t>Purpose</a:t>
            </a:r>
            <a:r>
              <a:rPr lang="en-GB" altLang="en-US" i="1" dirty="0">
                <a:latin typeface="Candara" panose="020E0502030303020204" pitchFamily="34" charset="0"/>
              </a:rPr>
              <a:t> : </a:t>
            </a:r>
          </a:p>
          <a:p>
            <a:endParaRPr lang="en-GB" altLang="en-US" i="1" dirty="0">
              <a:latin typeface="Candara" panose="020E0502030303020204" pitchFamily="34" charset="0"/>
            </a:endParaRPr>
          </a:p>
          <a:p>
            <a:pPr marL="686029" indent="-686029"/>
            <a:r>
              <a:rPr lang="en-GB" altLang="en-US" dirty="0">
                <a:latin typeface="Candara" panose="020E0502030303020204" pitchFamily="34" charset="0"/>
              </a:rPr>
              <a:t>To allow Home Office Immigration Enforcement to quickly close a business premises where illegal working is being conducted, and there is a history of illegal working. </a:t>
            </a:r>
          </a:p>
          <a:p>
            <a:endParaRPr lang="en-GB" altLang="en-US" dirty="0">
              <a:latin typeface="Candara" panose="020E0502030303020204" pitchFamily="34" charset="0"/>
            </a:endParaRPr>
          </a:p>
          <a:p>
            <a:pPr marL="686029" indent="-686029"/>
            <a:r>
              <a:rPr lang="en-GB" altLang="en-US" dirty="0">
                <a:latin typeface="Candara" panose="020E0502030303020204" pitchFamily="34" charset="0"/>
              </a:rPr>
              <a:t>To place an employer under a compliance regime, as directed by the court, to prevent an employer operating at the premises from employing illegal workers. </a:t>
            </a:r>
          </a:p>
          <a:p>
            <a:endParaRPr lang="en-GB" dirty="0"/>
          </a:p>
        </p:txBody>
      </p:sp>
      <p:pic>
        <p:nvPicPr>
          <p:cNvPr id="4" name="Picture 3">
            <a:extLst>
              <a:ext uri="{FF2B5EF4-FFF2-40B4-BE49-F238E27FC236}">
                <a16:creationId xmlns:a16="http://schemas.microsoft.com/office/drawing/2014/main" id="{75C9B75D-FDFC-4DA9-B590-D8CC792A86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670106"/>
            <a:ext cx="2143639" cy="822769"/>
          </a:xfrm>
          <a:prstGeom prst="rect">
            <a:avLst/>
          </a:prstGeom>
        </p:spPr>
      </p:pic>
    </p:spTree>
    <p:extLst>
      <p:ext uri="{BB962C8B-B14F-4D97-AF65-F5344CB8AC3E}">
        <p14:creationId xmlns:p14="http://schemas.microsoft.com/office/powerpoint/2010/main" val="2465401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B7698-3A3C-448A-AD81-28B87AE5E321}"/>
              </a:ext>
            </a:extLst>
          </p:cNvPr>
          <p:cNvSpPr>
            <a:spLocks noGrp="1"/>
          </p:cNvSpPr>
          <p:nvPr>
            <p:ph type="title"/>
          </p:nvPr>
        </p:nvSpPr>
        <p:spPr>
          <a:xfrm>
            <a:off x="838200" y="341194"/>
            <a:ext cx="10515600" cy="1255594"/>
          </a:xfrm>
        </p:spPr>
        <p:txBody>
          <a:bodyPr/>
          <a:lstStyle/>
          <a:p>
            <a:pPr algn="ctr"/>
            <a:r>
              <a:rPr lang="en-GB" altLang="en-US" sz="4800" b="1" u="sng" cap="all" dirty="0">
                <a:solidFill>
                  <a:srgbClr val="7030A0"/>
                </a:solidFill>
                <a:latin typeface="Candara" panose="020E0502030303020204" pitchFamily="34" charset="0"/>
              </a:rPr>
              <a:t>Compliance Orders</a:t>
            </a:r>
            <a:r>
              <a:rPr lang="en-GB" altLang="en-US" sz="4800" b="1" cap="all" dirty="0">
                <a:solidFill>
                  <a:srgbClr val="7030A0"/>
                </a:solidFill>
                <a:latin typeface="Candara" panose="020E0502030303020204" pitchFamily="34" charset="0"/>
              </a:rPr>
              <a:t> </a:t>
            </a:r>
            <a:endParaRPr lang="en-GB" b="1" dirty="0">
              <a:solidFill>
                <a:srgbClr val="7030A0"/>
              </a:solidFill>
            </a:endParaRPr>
          </a:p>
        </p:txBody>
      </p:sp>
      <p:sp>
        <p:nvSpPr>
          <p:cNvPr id="3" name="Content Placeholder 2">
            <a:extLst>
              <a:ext uri="{FF2B5EF4-FFF2-40B4-BE49-F238E27FC236}">
                <a16:creationId xmlns:a16="http://schemas.microsoft.com/office/drawing/2014/main" id="{F4F251BE-01BF-4B23-BC2B-64B76C4668E4}"/>
              </a:ext>
            </a:extLst>
          </p:cNvPr>
          <p:cNvSpPr>
            <a:spLocks noGrp="1"/>
          </p:cNvSpPr>
          <p:nvPr>
            <p:ph idx="1"/>
          </p:nvPr>
        </p:nvSpPr>
        <p:spPr/>
        <p:txBody>
          <a:bodyPr/>
          <a:lstStyle/>
          <a:p>
            <a:pPr>
              <a:buFontTx/>
              <a:buChar char="•"/>
            </a:pPr>
            <a:r>
              <a:rPr lang="en-GB" altLang="en-US" dirty="0">
                <a:latin typeface="Candara" panose="020E0502030303020204" pitchFamily="34" charset="0"/>
              </a:rPr>
              <a:t>Application to Magistrates’ Court for </a:t>
            </a:r>
            <a:r>
              <a:rPr lang="en-GB" altLang="en-US" b="1" u="sng" dirty="0">
                <a:latin typeface="Candara" panose="020E0502030303020204" pitchFamily="34" charset="0"/>
              </a:rPr>
              <a:t>Illegal Working Compliance Order</a:t>
            </a:r>
            <a:r>
              <a:rPr lang="en-GB" altLang="en-US" dirty="0">
                <a:latin typeface="Candara" panose="020E0502030303020204" pitchFamily="34" charset="0"/>
              </a:rPr>
              <a:t> </a:t>
            </a:r>
          </a:p>
          <a:p>
            <a:endParaRPr lang="en-GB" altLang="en-US" sz="900" dirty="0">
              <a:latin typeface="Candara" panose="020E0502030303020204" pitchFamily="34" charset="0"/>
            </a:endParaRPr>
          </a:p>
          <a:p>
            <a:pPr>
              <a:buFontTx/>
              <a:buChar char="•"/>
            </a:pPr>
            <a:r>
              <a:rPr lang="en-GB" altLang="en-US" dirty="0">
                <a:latin typeface="Candara" panose="020E0502030303020204" pitchFamily="34" charset="0"/>
              </a:rPr>
              <a:t>Various sanctions available from requiring immigration checks to closure of premises for up to 12 months.</a:t>
            </a:r>
            <a:r>
              <a:rPr lang="en-GB" altLang="en-US" b="1" u="sng" dirty="0">
                <a:latin typeface="Candara" panose="020E0502030303020204" pitchFamily="34" charset="0"/>
              </a:rPr>
              <a:t> </a:t>
            </a:r>
          </a:p>
          <a:p>
            <a:endParaRPr lang="en-GB" altLang="en-US" sz="2400" b="1" u="sng" dirty="0">
              <a:solidFill>
                <a:schemeClr val="tx1"/>
              </a:solidFill>
              <a:latin typeface="Candara" panose="020E0502030303020204" pitchFamily="34" charset="0"/>
            </a:endParaRPr>
          </a:p>
          <a:p>
            <a:pPr>
              <a:buFontTx/>
              <a:buChar char="•"/>
            </a:pPr>
            <a:r>
              <a:rPr lang="en-GB" altLang="en-US" dirty="0">
                <a:latin typeface="Candara" panose="020E0502030303020204" pitchFamily="34" charset="0"/>
              </a:rPr>
              <a:t>See s.38 and Sch.6 of Immigration Act 2016</a:t>
            </a:r>
          </a:p>
          <a:p>
            <a:endParaRPr lang="en-GB" altLang="en-US" sz="1000" dirty="0">
              <a:latin typeface="Candara" panose="020E0502030303020204" pitchFamily="34" charset="0"/>
            </a:endParaRPr>
          </a:p>
          <a:p>
            <a:pPr>
              <a:buFontTx/>
              <a:buChar char="•"/>
            </a:pPr>
            <a:r>
              <a:rPr lang="en-GB" altLang="en-US" dirty="0">
                <a:latin typeface="Candara" panose="020E0502030303020204" pitchFamily="34" charset="0"/>
              </a:rPr>
              <a:t>Premises Licence Review triggered by Order: s.167(1A) LA03</a:t>
            </a:r>
          </a:p>
        </p:txBody>
      </p:sp>
      <p:pic>
        <p:nvPicPr>
          <p:cNvPr id="4" name="Picture 3">
            <a:extLst>
              <a:ext uri="{FF2B5EF4-FFF2-40B4-BE49-F238E27FC236}">
                <a16:creationId xmlns:a16="http://schemas.microsoft.com/office/drawing/2014/main" id="{2D4A8AC9-3CC9-495B-8915-F17C9AAE2D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4180" y="5841682"/>
            <a:ext cx="2143639" cy="822769"/>
          </a:xfrm>
          <a:prstGeom prst="rect">
            <a:avLst/>
          </a:prstGeom>
        </p:spPr>
      </p:pic>
    </p:spTree>
    <p:extLst>
      <p:ext uri="{BB962C8B-B14F-4D97-AF65-F5344CB8AC3E}">
        <p14:creationId xmlns:p14="http://schemas.microsoft.com/office/powerpoint/2010/main" val="1597443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873D6-7844-42FF-877E-64449066FCC5}"/>
              </a:ext>
            </a:extLst>
          </p:cNvPr>
          <p:cNvSpPr>
            <a:spLocks noGrp="1"/>
          </p:cNvSpPr>
          <p:nvPr>
            <p:ph type="ctrTitle"/>
          </p:nvPr>
        </p:nvSpPr>
        <p:spPr/>
        <p:txBody>
          <a:bodyPr/>
          <a:lstStyle/>
          <a:p>
            <a:r>
              <a:rPr lang="en-GB" dirty="0">
                <a:solidFill>
                  <a:srgbClr val="7030A0"/>
                </a:solidFill>
              </a:rPr>
              <a:t>Right to Work Checklist</a:t>
            </a:r>
            <a:br>
              <a:rPr lang="en-GB" dirty="0"/>
            </a:br>
            <a:endParaRPr lang="en-GB" dirty="0"/>
          </a:p>
        </p:txBody>
      </p:sp>
      <p:sp>
        <p:nvSpPr>
          <p:cNvPr id="3" name="Subtitle 2">
            <a:extLst>
              <a:ext uri="{FF2B5EF4-FFF2-40B4-BE49-F238E27FC236}">
                <a16:creationId xmlns:a16="http://schemas.microsoft.com/office/drawing/2014/main" id="{D261EFCD-424C-4C0B-B1E8-4DE6E1B7D24D}"/>
              </a:ext>
            </a:extLst>
          </p:cNvPr>
          <p:cNvSpPr>
            <a:spLocks noGrp="1"/>
          </p:cNvSpPr>
          <p:nvPr>
            <p:ph type="subTitle" idx="1"/>
          </p:nvPr>
        </p:nvSpPr>
        <p:spPr>
          <a:xfrm>
            <a:off x="1524000" y="3602038"/>
            <a:ext cx="9325970" cy="1655762"/>
          </a:xfrm>
        </p:spPr>
        <p:txBody>
          <a:bodyPr>
            <a:normAutofit/>
          </a:bodyPr>
          <a:lstStyle/>
          <a:p>
            <a:r>
              <a:rPr lang="en-GB" dirty="0">
                <a:latin typeface="Candara" pitchFamily="34" charset="0"/>
              </a:rPr>
              <a:t>https://www.gov.uk/government/uploads/system/uploads/attachment_data/file/638349/Employer_s_guide_to_right_to_work_checks_-August_2017.pdf</a:t>
            </a:r>
            <a:endParaRPr lang="en-GB" dirty="0"/>
          </a:p>
        </p:txBody>
      </p:sp>
      <p:pic>
        <p:nvPicPr>
          <p:cNvPr id="4" name="Picture 3">
            <a:extLst>
              <a:ext uri="{FF2B5EF4-FFF2-40B4-BE49-F238E27FC236}">
                <a16:creationId xmlns:a16="http://schemas.microsoft.com/office/drawing/2014/main" id="{C14F8FCB-AC24-480A-9143-13272B3D15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5165" y="5257800"/>
            <a:ext cx="2143639" cy="822769"/>
          </a:xfrm>
          <a:prstGeom prst="rect">
            <a:avLst/>
          </a:prstGeom>
        </p:spPr>
      </p:pic>
    </p:spTree>
    <p:extLst>
      <p:ext uri="{BB962C8B-B14F-4D97-AF65-F5344CB8AC3E}">
        <p14:creationId xmlns:p14="http://schemas.microsoft.com/office/powerpoint/2010/main" val="1128083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02E3A-5160-4ABC-AFCC-123B62C03982}"/>
              </a:ext>
            </a:extLst>
          </p:cNvPr>
          <p:cNvSpPr>
            <a:spLocks noGrp="1"/>
          </p:cNvSpPr>
          <p:nvPr>
            <p:ph type="title"/>
          </p:nvPr>
        </p:nvSpPr>
        <p:spPr>
          <a:xfrm>
            <a:off x="838200" y="365126"/>
            <a:ext cx="10515600" cy="1114050"/>
          </a:xfrm>
        </p:spPr>
        <p:txBody>
          <a:bodyPr>
            <a:normAutofit fontScale="90000"/>
          </a:bodyPr>
          <a:lstStyle/>
          <a:p>
            <a:pPr algn="ctr"/>
            <a:r>
              <a:rPr lang="en-GB" b="1" dirty="0">
                <a:solidFill>
                  <a:srgbClr val="7030A0"/>
                </a:solidFill>
                <a:latin typeface="Candara" panose="020E0502030303020204" pitchFamily="34" charset="0"/>
              </a:rPr>
              <a:t>ANNEX A</a:t>
            </a:r>
            <a:br>
              <a:rPr lang="en-GB" dirty="0"/>
            </a:br>
            <a:r>
              <a:rPr lang="en-GB" sz="3600" dirty="0"/>
              <a:t>Original Documents Required</a:t>
            </a:r>
          </a:p>
        </p:txBody>
      </p:sp>
      <p:sp>
        <p:nvSpPr>
          <p:cNvPr id="3" name="Content Placeholder 2">
            <a:extLst>
              <a:ext uri="{FF2B5EF4-FFF2-40B4-BE49-F238E27FC236}">
                <a16:creationId xmlns:a16="http://schemas.microsoft.com/office/drawing/2014/main" id="{DCA50B00-C6A7-410D-AB56-570B5697D2CC}"/>
              </a:ext>
            </a:extLst>
          </p:cNvPr>
          <p:cNvSpPr>
            <a:spLocks noGrp="1"/>
          </p:cNvSpPr>
          <p:nvPr>
            <p:ph idx="1"/>
          </p:nvPr>
        </p:nvSpPr>
        <p:spPr>
          <a:xfrm>
            <a:off x="470647" y="1680882"/>
            <a:ext cx="11322424" cy="4652683"/>
          </a:xfrm>
        </p:spPr>
        <p:txBody>
          <a:bodyPr>
            <a:noAutofit/>
          </a:bodyPr>
          <a:lstStyle/>
          <a:p>
            <a:r>
              <a:rPr lang="en-GB" sz="1800" dirty="0"/>
              <a:t>1. A passport showing the holder, is a British citizen having the right of abode in the UK. </a:t>
            </a:r>
          </a:p>
          <a:p>
            <a:r>
              <a:rPr lang="en-GB" sz="1800" dirty="0"/>
              <a:t>2. A passport or national identity card showing the holder is a national of a European Economic Area country or Switzerland. </a:t>
            </a:r>
          </a:p>
          <a:p>
            <a:r>
              <a:rPr lang="en-GB" sz="1800" dirty="0"/>
              <a:t>3. A Registration Certificate or Document Certifying Permanent Residence issued by the Home Office. </a:t>
            </a:r>
          </a:p>
          <a:p>
            <a:r>
              <a:rPr lang="en-GB" sz="1800" dirty="0"/>
              <a:t>4. A Permanent Residence Card issued by the Home Office. </a:t>
            </a:r>
          </a:p>
          <a:p>
            <a:r>
              <a:rPr lang="en-GB" sz="1800" dirty="0"/>
              <a:t>5. A </a:t>
            </a:r>
            <a:r>
              <a:rPr lang="en-GB" sz="1800" b="1" dirty="0"/>
              <a:t>current</a:t>
            </a:r>
            <a:r>
              <a:rPr lang="en-GB" sz="1800" dirty="0"/>
              <a:t> Biometric Immigration Document (Biometric Residence Permit) issued by the Home Office. </a:t>
            </a:r>
          </a:p>
          <a:p>
            <a:r>
              <a:rPr lang="en-GB" sz="1800" dirty="0"/>
              <a:t>6. A </a:t>
            </a:r>
            <a:r>
              <a:rPr lang="en-GB" sz="1800" b="1" dirty="0"/>
              <a:t>current</a:t>
            </a:r>
            <a:r>
              <a:rPr lang="en-GB" sz="1800" dirty="0"/>
              <a:t> passport endorsed to show that the holder is exempt from immigration control. </a:t>
            </a:r>
          </a:p>
          <a:p>
            <a:r>
              <a:rPr lang="en-GB" sz="1800" dirty="0"/>
              <a:t>7. A</a:t>
            </a:r>
            <a:r>
              <a:rPr lang="en-GB" sz="1800" b="1" dirty="0"/>
              <a:t> current </a:t>
            </a:r>
            <a:r>
              <a:rPr lang="en-GB" sz="1800" dirty="0"/>
              <a:t>Immigration Status Document issued by the Home Office</a:t>
            </a:r>
            <a:r>
              <a:rPr lang="en-GB" sz="1800" b="1" dirty="0"/>
              <a:t>, together with </a:t>
            </a:r>
            <a:r>
              <a:rPr lang="en-GB" sz="1800" dirty="0"/>
              <a:t>permanent National Insurance number. </a:t>
            </a:r>
          </a:p>
          <a:p>
            <a:r>
              <a:rPr lang="en-GB" sz="1800" dirty="0"/>
              <a:t>8. A </a:t>
            </a:r>
            <a:r>
              <a:rPr lang="en-GB" sz="1800" b="1" dirty="0"/>
              <a:t>full</a:t>
            </a:r>
            <a:r>
              <a:rPr lang="en-GB" sz="1800" dirty="0"/>
              <a:t> birth or adoption certificate issued in the UK, </a:t>
            </a:r>
            <a:r>
              <a:rPr lang="en-GB" sz="1800" b="1" dirty="0"/>
              <a:t>together with </a:t>
            </a:r>
            <a:r>
              <a:rPr lang="en-GB" sz="1800" dirty="0"/>
              <a:t>permanent National Insurance number. </a:t>
            </a:r>
          </a:p>
          <a:p>
            <a:r>
              <a:rPr lang="en-GB" sz="1800" dirty="0"/>
              <a:t>9. A birth or adoption certificate issued in the Channel Islands, the Isle of Man or Ireland, </a:t>
            </a:r>
            <a:r>
              <a:rPr lang="en-GB" sz="1800" b="1" dirty="0"/>
              <a:t>together with </a:t>
            </a:r>
            <a:r>
              <a:rPr lang="en-GB" sz="1800" dirty="0"/>
              <a:t>permanent National Insurance number. </a:t>
            </a:r>
          </a:p>
          <a:p>
            <a:r>
              <a:rPr lang="en-GB" sz="1800" dirty="0"/>
              <a:t>10. A certificate of registration or naturalisation as a British citizen, </a:t>
            </a:r>
            <a:r>
              <a:rPr lang="en-GB" sz="1800" b="1" dirty="0"/>
              <a:t>together with </a:t>
            </a:r>
            <a:r>
              <a:rPr lang="en-GB" sz="1800" dirty="0"/>
              <a:t>permanent National Insurance number.</a:t>
            </a:r>
          </a:p>
        </p:txBody>
      </p:sp>
    </p:spTree>
    <p:extLst>
      <p:ext uri="{BB962C8B-B14F-4D97-AF65-F5344CB8AC3E}">
        <p14:creationId xmlns:p14="http://schemas.microsoft.com/office/powerpoint/2010/main" val="2996213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0BDFD-AA5A-4515-BC9C-7019CAD39080}"/>
              </a:ext>
            </a:extLst>
          </p:cNvPr>
          <p:cNvSpPr>
            <a:spLocks noGrp="1"/>
          </p:cNvSpPr>
          <p:nvPr>
            <p:ph type="title"/>
          </p:nvPr>
        </p:nvSpPr>
        <p:spPr/>
        <p:txBody>
          <a:bodyPr/>
          <a:lstStyle/>
          <a:p>
            <a:pPr algn="ctr"/>
            <a:r>
              <a:rPr lang="en-GB" b="1" dirty="0">
                <a:solidFill>
                  <a:srgbClr val="7030A0"/>
                </a:solidFill>
                <a:latin typeface="Candara" panose="020E0502030303020204" pitchFamily="34" charset="0"/>
              </a:rPr>
              <a:t>ANNEX B – GROUP 1</a:t>
            </a:r>
            <a:br>
              <a:rPr lang="en-GB" dirty="0"/>
            </a:br>
            <a:r>
              <a:rPr lang="en-GB" sz="3200" dirty="0"/>
              <a:t>Original Documents Required</a:t>
            </a:r>
          </a:p>
        </p:txBody>
      </p:sp>
      <p:sp>
        <p:nvSpPr>
          <p:cNvPr id="3" name="Content Placeholder 2">
            <a:extLst>
              <a:ext uri="{FF2B5EF4-FFF2-40B4-BE49-F238E27FC236}">
                <a16:creationId xmlns:a16="http://schemas.microsoft.com/office/drawing/2014/main" id="{D2E926F1-D6D6-414F-A5F3-ED4745CEF6FB}"/>
              </a:ext>
            </a:extLst>
          </p:cNvPr>
          <p:cNvSpPr>
            <a:spLocks noGrp="1"/>
          </p:cNvSpPr>
          <p:nvPr>
            <p:ph idx="1"/>
          </p:nvPr>
        </p:nvSpPr>
        <p:spPr/>
        <p:txBody>
          <a:bodyPr>
            <a:noAutofit/>
          </a:bodyPr>
          <a:lstStyle/>
          <a:p>
            <a:r>
              <a:rPr lang="en-GB" sz="2000" dirty="0"/>
              <a:t>1. A </a:t>
            </a:r>
            <a:r>
              <a:rPr lang="en-GB" sz="2000" b="1" dirty="0"/>
              <a:t>current</a:t>
            </a:r>
            <a:r>
              <a:rPr lang="en-GB" sz="2000" dirty="0"/>
              <a:t> passport endorsed to show that the holder is allowed to stay in the UK and is currently allowed to do the type of work in question. </a:t>
            </a:r>
          </a:p>
          <a:p>
            <a:r>
              <a:rPr lang="en-GB" sz="2000" dirty="0"/>
              <a:t>2. A </a:t>
            </a:r>
            <a:r>
              <a:rPr lang="en-GB" sz="2000" b="1" dirty="0"/>
              <a:t>current</a:t>
            </a:r>
            <a:r>
              <a:rPr lang="en-GB" sz="2000" dirty="0"/>
              <a:t> Biometric Immigration Document (Biometric Residence Permit) issued by the Home Office to the holder which indicates that the named person can currently stay in the UK and is allowed to do the work in question. </a:t>
            </a:r>
          </a:p>
          <a:p>
            <a:r>
              <a:rPr lang="en-GB" sz="2000" dirty="0"/>
              <a:t>3. A </a:t>
            </a:r>
            <a:r>
              <a:rPr lang="en-GB" sz="2000" b="1" dirty="0"/>
              <a:t>current</a:t>
            </a:r>
            <a:r>
              <a:rPr lang="en-GB" sz="2000" dirty="0"/>
              <a:t> Residence Card (including an Accession Residence Card or a Derivative Residence Card) issued by the Home Office to a non-European Economic Area national who is a family member of a national of a European Economic Area country or Switzerland or who has a derivative right of residence. </a:t>
            </a:r>
          </a:p>
          <a:p>
            <a:r>
              <a:rPr lang="en-GB" sz="2000" dirty="0"/>
              <a:t>4. A </a:t>
            </a:r>
            <a:r>
              <a:rPr lang="en-GB" sz="2000" b="1" dirty="0"/>
              <a:t>current</a:t>
            </a:r>
            <a:r>
              <a:rPr lang="en-GB" sz="2000" dirty="0"/>
              <a:t> Immigration Status Document containing a photograph issued by the Home Office to the holder with a valid endorsement indicating that the named person may stay in the UK, and is allowed to do the type of work in question, </a:t>
            </a:r>
            <a:r>
              <a:rPr lang="en-GB" sz="2000" b="1" dirty="0"/>
              <a:t>together with </a:t>
            </a:r>
            <a:r>
              <a:rPr lang="en-GB" sz="2000" dirty="0"/>
              <a:t>an official document giving the person’s permanent National Insurance number and their name issued by a Government agency or a previous employer.  </a:t>
            </a:r>
          </a:p>
        </p:txBody>
      </p:sp>
    </p:spTree>
    <p:extLst>
      <p:ext uri="{BB962C8B-B14F-4D97-AF65-F5344CB8AC3E}">
        <p14:creationId xmlns:p14="http://schemas.microsoft.com/office/powerpoint/2010/main" val="4114910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63020-3FC3-4381-9095-83C935B8DC18}"/>
              </a:ext>
            </a:extLst>
          </p:cNvPr>
          <p:cNvSpPr>
            <a:spLocks noGrp="1"/>
          </p:cNvSpPr>
          <p:nvPr>
            <p:ph type="title"/>
          </p:nvPr>
        </p:nvSpPr>
        <p:spPr/>
        <p:txBody>
          <a:bodyPr/>
          <a:lstStyle/>
          <a:p>
            <a:pPr algn="ctr"/>
            <a:r>
              <a:rPr lang="en-GB" b="1" dirty="0">
                <a:solidFill>
                  <a:srgbClr val="7030A0"/>
                </a:solidFill>
                <a:latin typeface="Candara" panose="020E0502030303020204" pitchFamily="34" charset="0"/>
              </a:rPr>
              <a:t>ANNEX B – GROUP 2</a:t>
            </a:r>
            <a:br>
              <a:rPr lang="en-GB" dirty="0"/>
            </a:br>
            <a:r>
              <a:rPr lang="en-GB" sz="3200" dirty="0"/>
              <a:t>Original Documents Required</a:t>
            </a:r>
          </a:p>
        </p:txBody>
      </p:sp>
      <p:sp>
        <p:nvSpPr>
          <p:cNvPr id="3" name="Content Placeholder 2">
            <a:extLst>
              <a:ext uri="{FF2B5EF4-FFF2-40B4-BE49-F238E27FC236}">
                <a16:creationId xmlns:a16="http://schemas.microsoft.com/office/drawing/2014/main" id="{A8196B58-01D2-430E-B8E4-ACEBA78A53AC}"/>
              </a:ext>
            </a:extLst>
          </p:cNvPr>
          <p:cNvSpPr>
            <a:spLocks noGrp="1"/>
          </p:cNvSpPr>
          <p:nvPr>
            <p:ph idx="1"/>
          </p:nvPr>
        </p:nvSpPr>
        <p:spPr>
          <a:xfrm>
            <a:off x="838200" y="1951629"/>
            <a:ext cx="10515600" cy="4225333"/>
          </a:xfrm>
        </p:spPr>
        <p:txBody>
          <a:bodyPr>
            <a:normAutofit/>
          </a:bodyPr>
          <a:lstStyle/>
          <a:p>
            <a:r>
              <a:rPr lang="en-GB" sz="2000" dirty="0"/>
              <a:t>1. A Certificate of Application issued by the Home Office under regulation 17(3) or 18A (2) of the Immigration (European Economic Area) Regulations 2006, to a family member of a national of a European Economic Area country or Switzerland stating that the holder is permitted to take employment which is</a:t>
            </a:r>
            <a:r>
              <a:rPr lang="en-GB" sz="2000" b="1" dirty="0"/>
              <a:t> less than 6 months old together with a Positive Verification Notice </a:t>
            </a:r>
            <a:r>
              <a:rPr lang="en-GB" sz="2000" dirty="0"/>
              <a:t>from the Home Office Employer Checking Service. </a:t>
            </a:r>
          </a:p>
          <a:p>
            <a:r>
              <a:rPr lang="en-GB" sz="2000" dirty="0"/>
              <a:t>2. An Application Registration Card issued by the Home Office stating that the holder is permitted to take the employment in question, </a:t>
            </a:r>
            <a:r>
              <a:rPr lang="en-GB" sz="2000" b="1" dirty="0"/>
              <a:t>together with a Positive Verification Notice </a:t>
            </a:r>
            <a:r>
              <a:rPr lang="en-GB" sz="2000" dirty="0"/>
              <a:t>from the Home Office Employer Checking Service. </a:t>
            </a:r>
          </a:p>
          <a:p>
            <a:r>
              <a:rPr lang="en-GB" sz="2000" dirty="0"/>
              <a:t>3. A </a:t>
            </a:r>
            <a:r>
              <a:rPr lang="en-GB" sz="2000" b="1" dirty="0"/>
              <a:t>Positive Verification Notice </a:t>
            </a:r>
            <a:r>
              <a:rPr lang="en-GB" sz="2000" dirty="0"/>
              <a:t>issued by the Home Office Employer Checking Service to the employer or prospective employer, which indicates that the named person may stay in the UK and is permitted to do the work in question.</a:t>
            </a:r>
          </a:p>
        </p:txBody>
      </p:sp>
    </p:spTree>
    <p:extLst>
      <p:ext uri="{BB962C8B-B14F-4D97-AF65-F5344CB8AC3E}">
        <p14:creationId xmlns:p14="http://schemas.microsoft.com/office/powerpoint/2010/main" val="2652098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88743-D588-4D5A-BB0A-20EA825EA75A}"/>
              </a:ext>
            </a:extLst>
          </p:cNvPr>
          <p:cNvSpPr>
            <a:spLocks noGrp="1"/>
          </p:cNvSpPr>
          <p:nvPr>
            <p:ph type="title"/>
          </p:nvPr>
        </p:nvSpPr>
        <p:spPr/>
        <p:txBody>
          <a:bodyPr>
            <a:normAutofit/>
          </a:bodyPr>
          <a:lstStyle/>
          <a:p>
            <a:r>
              <a:rPr lang="en-GB" sz="5400" b="1" dirty="0"/>
              <a:t>	</a:t>
            </a:r>
          </a:p>
        </p:txBody>
      </p:sp>
      <p:sp>
        <p:nvSpPr>
          <p:cNvPr id="4" name="Text Placeholder 3">
            <a:extLst>
              <a:ext uri="{FF2B5EF4-FFF2-40B4-BE49-F238E27FC236}">
                <a16:creationId xmlns:a16="http://schemas.microsoft.com/office/drawing/2014/main" id="{30C88BB4-450E-4377-BC75-7C62A79CDC24}"/>
              </a:ext>
            </a:extLst>
          </p:cNvPr>
          <p:cNvSpPr>
            <a:spLocks noGrp="1"/>
          </p:cNvSpPr>
          <p:nvPr>
            <p:ph type="body" sz="half" idx="2"/>
          </p:nvPr>
        </p:nvSpPr>
        <p:spPr/>
        <p:txBody>
          <a:bodyPr>
            <a:normAutofit/>
          </a:bodyPr>
          <a:lstStyle/>
          <a:p>
            <a:pPr algn="ctr"/>
            <a:r>
              <a:rPr lang="en-GB" sz="6000" dirty="0">
                <a:solidFill>
                  <a:srgbClr val="7030A0"/>
                </a:solidFill>
              </a:rPr>
              <a:t>Be a </a:t>
            </a:r>
            <a:r>
              <a:rPr lang="en-GB" sz="6000" dirty="0" err="1">
                <a:solidFill>
                  <a:srgbClr val="7030A0"/>
                </a:solidFill>
              </a:rPr>
              <a:t>Smartie</a:t>
            </a:r>
            <a:r>
              <a:rPr lang="en-GB" sz="6000" dirty="0">
                <a:solidFill>
                  <a:srgbClr val="7030A0"/>
                </a:solidFill>
              </a:rPr>
              <a:t> </a:t>
            </a:r>
          </a:p>
          <a:p>
            <a:pPr algn="ctr"/>
            <a:r>
              <a:rPr lang="en-GB" sz="6000" dirty="0">
                <a:solidFill>
                  <a:srgbClr val="7030A0"/>
                </a:solidFill>
              </a:rPr>
              <a:t>Remember the 3 Steps</a:t>
            </a:r>
          </a:p>
        </p:txBody>
      </p:sp>
      <p:pic>
        <p:nvPicPr>
          <p:cNvPr id="30" name="Picture Placeholder 29">
            <a:extLst>
              <a:ext uri="{FF2B5EF4-FFF2-40B4-BE49-F238E27FC236}">
                <a16:creationId xmlns:a16="http://schemas.microsoft.com/office/drawing/2014/main" id="{2C601BF2-9D43-4CDE-AA42-1B722CE9CAE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862" r="7862"/>
          <a:stretch>
            <a:fillRect/>
          </a:stretch>
        </p:blipFill>
        <p:spPr>
          <a:xfrm>
            <a:off x="6493373" y="879830"/>
            <a:ext cx="4206472" cy="3693757"/>
          </a:xfrm>
        </p:spPr>
      </p:pic>
      <p:pic>
        <p:nvPicPr>
          <p:cNvPr id="5" name="Picture 4">
            <a:extLst>
              <a:ext uri="{FF2B5EF4-FFF2-40B4-BE49-F238E27FC236}">
                <a16:creationId xmlns:a16="http://schemas.microsoft.com/office/drawing/2014/main" id="{D045CFAA-5877-4CAD-9DB2-2616F738DE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5864" y="5046219"/>
            <a:ext cx="2143639" cy="822769"/>
          </a:xfrm>
          <a:prstGeom prst="rect">
            <a:avLst/>
          </a:prstGeom>
        </p:spPr>
      </p:pic>
    </p:spTree>
    <p:extLst>
      <p:ext uri="{BB962C8B-B14F-4D97-AF65-F5344CB8AC3E}">
        <p14:creationId xmlns:p14="http://schemas.microsoft.com/office/powerpoint/2010/main" val="96128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2932</TotalTime>
  <Words>1491</Words>
  <Application>Microsoft Office PowerPoint</Application>
  <PresentationFormat>Widescreen</PresentationFormat>
  <Paragraphs>91</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Candara</vt:lpstr>
      <vt:lpstr>Office Theme</vt:lpstr>
      <vt:lpstr>Illegal Workers and  Licensed Premises</vt:lpstr>
      <vt:lpstr>INTRODUCTION  WHAT’S AT RISK TO A LICENSEE?</vt:lpstr>
      <vt:lpstr>LICENSING OBJECTIVES</vt:lpstr>
      <vt:lpstr>CIVIL PENALTIES – NOW A RELEVANT OFFENCE</vt:lpstr>
      <vt:lpstr>GUIDANCE AND REVIEWS</vt:lpstr>
      <vt:lpstr>ENTITLEMENT TO WORK</vt:lpstr>
      <vt:lpstr>Offence</vt:lpstr>
      <vt:lpstr>Home Office Guidance,  6 April 2017 </vt:lpstr>
      <vt:lpstr>CHECKS</vt:lpstr>
      <vt:lpstr>3 SIMPLE STEPS</vt:lpstr>
      <vt:lpstr>STEP 1 </vt:lpstr>
      <vt:lpstr>STEP 2</vt:lpstr>
      <vt:lpstr>STEP 3</vt:lpstr>
      <vt:lpstr>APPEALS </vt:lpstr>
      <vt:lpstr>Case law</vt:lpstr>
      <vt:lpstr>Case law</vt:lpstr>
      <vt:lpstr>Closure Notices &amp; Compliance Orders</vt:lpstr>
      <vt:lpstr>Closure Notices &amp; Compliance Orders</vt:lpstr>
      <vt:lpstr>Compliance Orders </vt:lpstr>
      <vt:lpstr>Right to Work Checklist </vt:lpstr>
      <vt:lpstr>ANNEX A Original Documents Required</vt:lpstr>
      <vt:lpstr>ANNEX B – GROUP 1 Original Documents Required</vt:lpstr>
      <vt:lpstr>ANNEX B – GROUP 2 Original Documents Required</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Illegal Workers and  Licensed Premises</dc:title>
  <dc:creator>Louise Bailey</dc:creator>
  <cp:lastModifiedBy>Joe</cp:lastModifiedBy>
  <cp:revision>30</cp:revision>
  <cp:lastPrinted>2018-02-23T10:53:12Z</cp:lastPrinted>
  <dcterms:created xsi:type="dcterms:W3CDTF">2018-02-12T14:26:52Z</dcterms:created>
  <dcterms:modified xsi:type="dcterms:W3CDTF">2024-02-27T13:34:30Z</dcterms:modified>
</cp:coreProperties>
</file>